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0" r:id="rId1"/>
  </p:sldMasterIdLst>
  <p:notesMasterIdLst>
    <p:notesMasterId r:id="rId53"/>
  </p:notesMasterIdLst>
  <p:handoutMasterIdLst>
    <p:handoutMasterId r:id="rId54"/>
  </p:handoutMasterIdLst>
  <p:sldIdLst>
    <p:sldId id="256" r:id="rId2"/>
    <p:sldId id="257" r:id="rId3"/>
    <p:sldId id="293" r:id="rId4"/>
    <p:sldId id="317" r:id="rId5"/>
    <p:sldId id="259" r:id="rId6"/>
    <p:sldId id="260" r:id="rId7"/>
    <p:sldId id="288" r:id="rId8"/>
    <p:sldId id="283" r:id="rId9"/>
    <p:sldId id="284" r:id="rId10"/>
    <p:sldId id="285" r:id="rId11"/>
    <p:sldId id="287" r:id="rId12"/>
    <p:sldId id="286" r:id="rId13"/>
    <p:sldId id="312" r:id="rId14"/>
    <p:sldId id="262" r:id="rId15"/>
    <p:sldId id="296" r:id="rId16"/>
    <p:sldId id="264" r:id="rId17"/>
    <p:sldId id="263" r:id="rId18"/>
    <p:sldId id="268" r:id="rId19"/>
    <p:sldId id="269" r:id="rId20"/>
    <p:sldId id="291" r:id="rId21"/>
    <p:sldId id="271" r:id="rId22"/>
    <p:sldId id="313" r:id="rId23"/>
    <p:sldId id="276" r:id="rId24"/>
    <p:sldId id="278" r:id="rId25"/>
    <p:sldId id="279" r:id="rId26"/>
    <p:sldId id="280" r:id="rId27"/>
    <p:sldId id="281" r:id="rId28"/>
    <p:sldId id="282" r:id="rId29"/>
    <p:sldId id="274" r:id="rId30"/>
    <p:sldId id="298" r:id="rId31"/>
    <p:sldId id="299" r:id="rId32"/>
    <p:sldId id="297" r:id="rId33"/>
    <p:sldId id="275" r:id="rId34"/>
    <p:sldId id="270" r:id="rId35"/>
    <p:sldId id="292" r:id="rId36"/>
    <p:sldId id="300" r:id="rId37"/>
    <p:sldId id="289" r:id="rId38"/>
    <p:sldId id="316" r:id="rId39"/>
    <p:sldId id="320" r:id="rId40"/>
    <p:sldId id="305" r:id="rId41"/>
    <p:sldId id="315" r:id="rId42"/>
    <p:sldId id="302" r:id="rId43"/>
    <p:sldId id="303" r:id="rId44"/>
    <p:sldId id="314" r:id="rId45"/>
    <p:sldId id="306" r:id="rId46"/>
    <p:sldId id="307" r:id="rId47"/>
    <p:sldId id="309" r:id="rId48"/>
    <p:sldId id="308" r:id="rId49"/>
    <p:sldId id="310" r:id="rId50"/>
    <p:sldId id="311" r:id="rId51"/>
    <p:sldId id="31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5E4F60-FDC2-4C50-BC1E-B8EF8C0D2D81}">
          <p14:sldIdLst>
            <p14:sldId id="256"/>
            <p14:sldId id="257"/>
            <p14:sldId id="293"/>
            <p14:sldId id="317"/>
            <p14:sldId id="259"/>
            <p14:sldId id="260"/>
            <p14:sldId id="288"/>
            <p14:sldId id="283"/>
            <p14:sldId id="284"/>
            <p14:sldId id="285"/>
            <p14:sldId id="287"/>
            <p14:sldId id="286"/>
            <p14:sldId id="312"/>
            <p14:sldId id="262"/>
            <p14:sldId id="296"/>
            <p14:sldId id="264"/>
            <p14:sldId id="263"/>
            <p14:sldId id="268"/>
            <p14:sldId id="269"/>
            <p14:sldId id="291"/>
            <p14:sldId id="271"/>
            <p14:sldId id="313"/>
            <p14:sldId id="276"/>
            <p14:sldId id="278"/>
            <p14:sldId id="279"/>
            <p14:sldId id="280"/>
            <p14:sldId id="281"/>
            <p14:sldId id="282"/>
            <p14:sldId id="274"/>
            <p14:sldId id="298"/>
            <p14:sldId id="299"/>
            <p14:sldId id="297"/>
            <p14:sldId id="275"/>
            <p14:sldId id="270"/>
            <p14:sldId id="292"/>
            <p14:sldId id="300"/>
          </p14:sldIdLst>
        </p14:section>
        <p14:section name="Extra Slides" id="{DA1CEF92-6DB2-4EB2-8103-4F326A72BD67}">
          <p14:sldIdLst>
            <p14:sldId id="289"/>
            <p14:sldId id="316"/>
            <p14:sldId id="320"/>
            <p14:sldId id="305"/>
            <p14:sldId id="315"/>
            <p14:sldId id="302"/>
            <p14:sldId id="303"/>
            <p14:sldId id="314"/>
            <p14:sldId id="306"/>
            <p14:sldId id="307"/>
            <p14:sldId id="309"/>
            <p14:sldId id="308"/>
            <p14:sldId id="310"/>
            <p14:sldId id="311"/>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3742" autoAdjust="0"/>
  </p:normalViewPr>
  <p:slideViewPr>
    <p:cSldViewPr snapToGrid="0">
      <p:cViewPr varScale="1">
        <p:scale>
          <a:sx n="79" d="100"/>
          <a:sy n="79" d="100"/>
        </p:scale>
        <p:origin x="350" y="62"/>
      </p:cViewPr>
      <p:guideLst/>
    </p:cSldViewPr>
  </p:slideViewPr>
  <p:notesTextViewPr>
    <p:cViewPr>
      <p:scale>
        <a:sx n="1" d="1"/>
        <a:sy n="1" d="1"/>
      </p:scale>
      <p:origin x="0" y="0"/>
    </p:cViewPr>
  </p:notesTextViewPr>
  <p:notesViewPr>
    <p:cSldViewPr snapToGrid="0">
      <p:cViewPr>
        <p:scale>
          <a:sx n="72" d="100"/>
          <a:sy n="72" d="100"/>
        </p:scale>
        <p:origin x="2685" y="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406169-2084-4052-9086-EC2C3BD9421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D55A808-E713-4325-906E-9E33356403A8}">
      <dgm:prSet/>
      <dgm:spPr/>
      <dgm:t>
        <a:bodyPr/>
        <a:lstStyle/>
        <a:p>
          <a:pPr>
            <a:lnSpc>
              <a:spcPct val="100000"/>
            </a:lnSpc>
          </a:pPr>
          <a:r>
            <a:rPr lang="en-CA" b="1" dirty="0"/>
            <a:t>Investigate traits associated with longevity and aging rates in ectothermic </a:t>
          </a:r>
          <a:r>
            <a:rPr lang="en-CA" b="1" dirty="0" err="1"/>
            <a:t>tetrapods</a:t>
          </a:r>
          <a:r>
            <a:rPr lang="en-CA" b="1" dirty="0"/>
            <a:t> using PCMs.</a:t>
          </a:r>
          <a:endParaRPr lang="en-US" b="1" dirty="0"/>
        </a:p>
      </dgm:t>
    </dgm:pt>
    <dgm:pt modelId="{3BC22C7C-9E1D-4A28-8605-D09F9E17D31C}" type="parTrans" cxnId="{CF409A4F-1A58-464B-890A-F35E28D280EC}">
      <dgm:prSet/>
      <dgm:spPr/>
      <dgm:t>
        <a:bodyPr/>
        <a:lstStyle/>
        <a:p>
          <a:endParaRPr lang="en-US"/>
        </a:p>
      </dgm:t>
    </dgm:pt>
    <dgm:pt modelId="{6BF3DD04-5419-45A3-A619-85DED3AD3C46}" type="sibTrans" cxnId="{CF409A4F-1A58-464B-890A-F35E28D280EC}">
      <dgm:prSet/>
      <dgm:spPr/>
      <dgm:t>
        <a:bodyPr/>
        <a:lstStyle/>
        <a:p>
          <a:endParaRPr lang="en-US"/>
        </a:p>
      </dgm:t>
    </dgm:pt>
    <dgm:pt modelId="{2E6AB54A-F0E2-4754-BF91-BBC16C41655F}">
      <dgm:prSet/>
      <dgm:spPr/>
      <dgm:t>
        <a:bodyPr/>
        <a:lstStyle/>
        <a:p>
          <a:pPr>
            <a:lnSpc>
              <a:spcPct val="100000"/>
            </a:lnSpc>
          </a:pPr>
          <a:r>
            <a:rPr lang="en-CA" b="1" dirty="0"/>
            <a:t>Compare results between non-phylogenetic statistical models (no correction for phylogeny) with phylogenetic models (correcting for phylogeny). </a:t>
          </a:r>
          <a:endParaRPr lang="en-US" b="1" dirty="0"/>
        </a:p>
      </dgm:t>
    </dgm:pt>
    <dgm:pt modelId="{4E72ADC9-2949-492B-9471-4E21D5C8AC7B}" type="parTrans" cxnId="{F3BEA707-3368-4D04-ADC6-66418E858DC8}">
      <dgm:prSet/>
      <dgm:spPr/>
      <dgm:t>
        <a:bodyPr/>
        <a:lstStyle/>
        <a:p>
          <a:endParaRPr lang="en-US"/>
        </a:p>
      </dgm:t>
    </dgm:pt>
    <dgm:pt modelId="{B26387BC-EE8B-4FF1-875D-56BF774C6310}" type="sibTrans" cxnId="{F3BEA707-3368-4D04-ADC6-66418E858DC8}">
      <dgm:prSet/>
      <dgm:spPr/>
      <dgm:t>
        <a:bodyPr/>
        <a:lstStyle/>
        <a:p>
          <a:endParaRPr lang="en-US"/>
        </a:p>
      </dgm:t>
    </dgm:pt>
    <dgm:pt modelId="{C8727304-8E1B-4B84-A21C-BA82D968BB3F}">
      <dgm:prSet/>
      <dgm:spPr/>
      <dgm:t>
        <a:bodyPr/>
        <a:lstStyle/>
        <a:p>
          <a:pPr>
            <a:lnSpc>
              <a:spcPct val="100000"/>
            </a:lnSpc>
          </a:pPr>
          <a:r>
            <a:rPr lang="en-CA" b="1" dirty="0"/>
            <a:t>Compare results and performance between various PCMs, including PICs and PGLS regressions.</a:t>
          </a:r>
          <a:endParaRPr lang="en-US" b="1" dirty="0"/>
        </a:p>
      </dgm:t>
    </dgm:pt>
    <dgm:pt modelId="{07BB1942-CAB8-4029-9FBC-322708CAC026}" type="parTrans" cxnId="{68D4F077-67D3-4090-8DB5-6E1DC5A09667}">
      <dgm:prSet/>
      <dgm:spPr/>
      <dgm:t>
        <a:bodyPr/>
        <a:lstStyle/>
        <a:p>
          <a:endParaRPr lang="en-US"/>
        </a:p>
      </dgm:t>
    </dgm:pt>
    <dgm:pt modelId="{2C953385-1CC4-45C2-8E80-CD7F13D30C9B}" type="sibTrans" cxnId="{68D4F077-67D3-4090-8DB5-6E1DC5A09667}">
      <dgm:prSet/>
      <dgm:spPr/>
      <dgm:t>
        <a:bodyPr/>
        <a:lstStyle/>
        <a:p>
          <a:endParaRPr lang="en-US"/>
        </a:p>
      </dgm:t>
    </dgm:pt>
    <dgm:pt modelId="{34307C1D-D01F-4AFC-8DB5-652487D28EE5}" type="pres">
      <dgm:prSet presAssocID="{63406169-2084-4052-9086-EC2C3BD94214}" presName="root" presStyleCnt="0">
        <dgm:presLayoutVars>
          <dgm:dir/>
          <dgm:resizeHandles val="exact"/>
        </dgm:presLayoutVars>
      </dgm:prSet>
      <dgm:spPr/>
    </dgm:pt>
    <dgm:pt modelId="{3CA85E59-6D7F-458E-811F-A340A9D6FCC6}" type="pres">
      <dgm:prSet presAssocID="{8D55A808-E713-4325-906E-9E33356403A8}" presName="compNode" presStyleCnt="0"/>
      <dgm:spPr/>
    </dgm:pt>
    <dgm:pt modelId="{EF16B6D6-1439-43BF-8284-0AF26E717A63}" type="pres">
      <dgm:prSet presAssocID="{8D55A808-E713-4325-906E-9E33356403A8}" presName="bgRect" presStyleLbl="bgShp" presStyleIdx="0" presStyleCnt="3" custLinFactNeighborY="4809"/>
      <dgm:spPr/>
    </dgm:pt>
    <dgm:pt modelId="{66E8BD8A-39BC-4D0F-A1E7-CC41AE4074AB}" type="pres">
      <dgm:prSet presAssocID="{8D55A808-E713-4325-906E-9E33356403A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rog with solid fill"/>
        </a:ext>
      </dgm:extLst>
    </dgm:pt>
    <dgm:pt modelId="{8D9CEE00-F765-4EB0-BF08-0656CC70BCF4}" type="pres">
      <dgm:prSet presAssocID="{8D55A808-E713-4325-906E-9E33356403A8}" presName="spaceRect" presStyleCnt="0"/>
      <dgm:spPr/>
    </dgm:pt>
    <dgm:pt modelId="{01D4C2AC-2C1B-4DD3-BF39-B5F29AEA5C9E}" type="pres">
      <dgm:prSet presAssocID="{8D55A808-E713-4325-906E-9E33356403A8}" presName="parTx" presStyleLbl="revTx" presStyleIdx="0" presStyleCnt="3">
        <dgm:presLayoutVars>
          <dgm:chMax val="0"/>
          <dgm:chPref val="0"/>
        </dgm:presLayoutVars>
      </dgm:prSet>
      <dgm:spPr/>
    </dgm:pt>
    <dgm:pt modelId="{ADC24D95-5F45-47D5-80E6-36922D73A3FC}" type="pres">
      <dgm:prSet presAssocID="{6BF3DD04-5419-45A3-A619-85DED3AD3C46}" presName="sibTrans" presStyleCnt="0"/>
      <dgm:spPr/>
    </dgm:pt>
    <dgm:pt modelId="{21AE0E3B-583B-456A-B406-721FAD96444D}" type="pres">
      <dgm:prSet presAssocID="{2E6AB54A-F0E2-4754-BF91-BBC16C41655F}" presName="compNode" presStyleCnt="0"/>
      <dgm:spPr/>
    </dgm:pt>
    <dgm:pt modelId="{B7818961-BDD0-4D88-8128-39C731250704}" type="pres">
      <dgm:prSet presAssocID="{2E6AB54A-F0E2-4754-BF91-BBC16C41655F}" presName="bgRect" presStyleLbl="bgShp" presStyleIdx="1" presStyleCnt="3"/>
      <dgm:spPr/>
    </dgm:pt>
    <dgm:pt modelId="{784A9C31-27BC-4B4B-B1E0-184C836BDDA9}" type="pres">
      <dgm:prSet presAssocID="{2E6AB54A-F0E2-4754-BF91-BBC16C4165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g under Magnifying Glass"/>
        </a:ext>
      </dgm:extLst>
    </dgm:pt>
    <dgm:pt modelId="{04B38415-561E-4CC2-BBB1-4F243F0FD12A}" type="pres">
      <dgm:prSet presAssocID="{2E6AB54A-F0E2-4754-BF91-BBC16C41655F}" presName="spaceRect" presStyleCnt="0"/>
      <dgm:spPr/>
    </dgm:pt>
    <dgm:pt modelId="{C07B4577-1297-4888-947E-2BF772F520AD}" type="pres">
      <dgm:prSet presAssocID="{2E6AB54A-F0E2-4754-BF91-BBC16C41655F}" presName="parTx" presStyleLbl="revTx" presStyleIdx="1" presStyleCnt="3">
        <dgm:presLayoutVars>
          <dgm:chMax val="0"/>
          <dgm:chPref val="0"/>
        </dgm:presLayoutVars>
      </dgm:prSet>
      <dgm:spPr/>
    </dgm:pt>
    <dgm:pt modelId="{11CE67B9-0633-4C60-8348-660264883D96}" type="pres">
      <dgm:prSet presAssocID="{B26387BC-EE8B-4FF1-875D-56BF774C6310}" presName="sibTrans" presStyleCnt="0"/>
      <dgm:spPr/>
    </dgm:pt>
    <dgm:pt modelId="{E00AF823-A963-4947-8D2F-871E732B5AF2}" type="pres">
      <dgm:prSet presAssocID="{C8727304-8E1B-4B84-A21C-BA82D968BB3F}" presName="compNode" presStyleCnt="0"/>
      <dgm:spPr/>
    </dgm:pt>
    <dgm:pt modelId="{F692C418-28B7-4794-83FB-E0E30FFAAD18}" type="pres">
      <dgm:prSet presAssocID="{C8727304-8E1B-4B84-A21C-BA82D968BB3F}" presName="bgRect" presStyleLbl="bgShp" presStyleIdx="2" presStyleCnt="3"/>
      <dgm:spPr/>
    </dgm:pt>
    <dgm:pt modelId="{849CEE8C-1940-4DAC-8EB4-66A7B24EC535}" type="pres">
      <dgm:prSet presAssocID="{C8727304-8E1B-4B84-A21C-BA82D968BB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E6029A8C-624B-461E-B51D-403A4DBBEA78}" type="pres">
      <dgm:prSet presAssocID="{C8727304-8E1B-4B84-A21C-BA82D968BB3F}" presName="spaceRect" presStyleCnt="0"/>
      <dgm:spPr/>
    </dgm:pt>
    <dgm:pt modelId="{A36335FC-5EA9-463A-880F-F1318F89DA45}" type="pres">
      <dgm:prSet presAssocID="{C8727304-8E1B-4B84-A21C-BA82D968BB3F}" presName="parTx" presStyleLbl="revTx" presStyleIdx="2" presStyleCnt="3">
        <dgm:presLayoutVars>
          <dgm:chMax val="0"/>
          <dgm:chPref val="0"/>
        </dgm:presLayoutVars>
      </dgm:prSet>
      <dgm:spPr/>
    </dgm:pt>
  </dgm:ptLst>
  <dgm:cxnLst>
    <dgm:cxn modelId="{F3BEA707-3368-4D04-ADC6-66418E858DC8}" srcId="{63406169-2084-4052-9086-EC2C3BD94214}" destId="{2E6AB54A-F0E2-4754-BF91-BBC16C41655F}" srcOrd="1" destOrd="0" parTransId="{4E72ADC9-2949-492B-9471-4E21D5C8AC7B}" sibTransId="{B26387BC-EE8B-4FF1-875D-56BF774C6310}"/>
    <dgm:cxn modelId="{D62A1E08-215A-45FB-96A9-CB1DA5D4EB3B}" type="presOf" srcId="{63406169-2084-4052-9086-EC2C3BD94214}" destId="{34307C1D-D01F-4AFC-8DB5-652487D28EE5}" srcOrd="0" destOrd="0" presId="urn:microsoft.com/office/officeart/2018/2/layout/IconVerticalSolidList"/>
    <dgm:cxn modelId="{E39DB238-DEEC-4094-A247-7B807B8FA5CA}" type="presOf" srcId="{C8727304-8E1B-4B84-A21C-BA82D968BB3F}" destId="{A36335FC-5EA9-463A-880F-F1318F89DA45}" srcOrd="0" destOrd="0" presId="urn:microsoft.com/office/officeart/2018/2/layout/IconVerticalSolidList"/>
    <dgm:cxn modelId="{CF409A4F-1A58-464B-890A-F35E28D280EC}" srcId="{63406169-2084-4052-9086-EC2C3BD94214}" destId="{8D55A808-E713-4325-906E-9E33356403A8}" srcOrd="0" destOrd="0" parTransId="{3BC22C7C-9E1D-4A28-8605-D09F9E17D31C}" sibTransId="{6BF3DD04-5419-45A3-A619-85DED3AD3C46}"/>
    <dgm:cxn modelId="{68D4F077-67D3-4090-8DB5-6E1DC5A09667}" srcId="{63406169-2084-4052-9086-EC2C3BD94214}" destId="{C8727304-8E1B-4B84-A21C-BA82D968BB3F}" srcOrd="2" destOrd="0" parTransId="{07BB1942-CAB8-4029-9FBC-322708CAC026}" sibTransId="{2C953385-1CC4-45C2-8E80-CD7F13D30C9B}"/>
    <dgm:cxn modelId="{83EB80E8-4AA4-4317-BF4D-8339774EA6CA}" type="presOf" srcId="{2E6AB54A-F0E2-4754-BF91-BBC16C41655F}" destId="{C07B4577-1297-4888-947E-2BF772F520AD}" srcOrd="0" destOrd="0" presId="urn:microsoft.com/office/officeart/2018/2/layout/IconVerticalSolidList"/>
    <dgm:cxn modelId="{5BBB94EC-F037-448F-942B-9E2D1C14E529}" type="presOf" srcId="{8D55A808-E713-4325-906E-9E33356403A8}" destId="{01D4C2AC-2C1B-4DD3-BF39-B5F29AEA5C9E}" srcOrd="0" destOrd="0" presId="urn:microsoft.com/office/officeart/2018/2/layout/IconVerticalSolidList"/>
    <dgm:cxn modelId="{9C785337-5D6A-4EE7-93AF-3C44ED68BCF7}" type="presParOf" srcId="{34307C1D-D01F-4AFC-8DB5-652487D28EE5}" destId="{3CA85E59-6D7F-458E-811F-A340A9D6FCC6}" srcOrd="0" destOrd="0" presId="urn:microsoft.com/office/officeart/2018/2/layout/IconVerticalSolidList"/>
    <dgm:cxn modelId="{CF14A3E4-0391-4229-B68C-CE07418E599D}" type="presParOf" srcId="{3CA85E59-6D7F-458E-811F-A340A9D6FCC6}" destId="{EF16B6D6-1439-43BF-8284-0AF26E717A63}" srcOrd="0" destOrd="0" presId="urn:microsoft.com/office/officeart/2018/2/layout/IconVerticalSolidList"/>
    <dgm:cxn modelId="{26BA58FC-D9A8-4E32-AC39-4DF3A03BC8FB}" type="presParOf" srcId="{3CA85E59-6D7F-458E-811F-A340A9D6FCC6}" destId="{66E8BD8A-39BC-4D0F-A1E7-CC41AE4074AB}" srcOrd="1" destOrd="0" presId="urn:microsoft.com/office/officeart/2018/2/layout/IconVerticalSolidList"/>
    <dgm:cxn modelId="{E3604DEB-0CBE-4DE1-A75F-7D8E1B190393}" type="presParOf" srcId="{3CA85E59-6D7F-458E-811F-A340A9D6FCC6}" destId="{8D9CEE00-F765-4EB0-BF08-0656CC70BCF4}" srcOrd="2" destOrd="0" presId="urn:microsoft.com/office/officeart/2018/2/layout/IconVerticalSolidList"/>
    <dgm:cxn modelId="{EB27C60C-769F-4B61-A511-5736BD93FC00}" type="presParOf" srcId="{3CA85E59-6D7F-458E-811F-A340A9D6FCC6}" destId="{01D4C2AC-2C1B-4DD3-BF39-B5F29AEA5C9E}" srcOrd="3" destOrd="0" presId="urn:microsoft.com/office/officeart/2018/2/layout/IconVerticalSolidList"/>
    <dgm:cxn modelId="{AC4C7138-80DF-447E-B406-FF61E0F5D061}" type="presParOf" srcId="{34307C1D-D01F-4AFC-8DB5-652487D28EE5}" destId="{ADC24D95-5F45-47D5-80E6-36922D73A3FC}" srcOrd="1" destOrd="0" presId="urn:microsoft.com/office/officeart/2018/2/layout/IconVerticalSolidList"/>
    <dgm:cxn modelId="{9EC51888-5FD9-43A8-900F-EAD08290203F}" type="presParOf" srcId="{34307C1D-D01F-4AFC-8DB5-652487D28EE5}" destId="{21AE0E3B-583B-456A-B406-721FAD96444D}" srcOrd="2" destOrd="0" presId="urn:microsoft.com/office/officeart/2018/2/layout/IconVerticalSolidList"/>
    <dgm:cxn modelId="{B4933333-D4B6-4EC2-A645-ACDA29CBEF50}" type="presParOf" srcId="{21AE0E3B-583B-456A-B406-721FAD96444D}" destId="{B7818961-BDD0-4D88-8128-39C731250704}" srcOrd="0" destOrd="0" presId="urn:microsoft.com/office/officeart/2018/2/layout/IconVerticalSolidList"/>
    <dgm:cxn modelId="{E6588587-CE2C-4B58-A8FD-082098B1F1FE}" type="presParOf" srcId="{21AE0E3B-583B-456A-B406-721FAD96444D}" destId="{784A9C31-27BC-4B4B-B1E0-184C836BDDA9}" srcOrd="1" destOrd="0" presId="urn:microsoft.com/office/officeart/2018/2/layout/IconVerticalSolidList"/>
    <dgm:cxn modelId="{6B6057BA-2132-4207-820E-25CBA06ADB6C}" type="presParOf" srcId="{21AE0E3B-583B-456A-B406-721FAD96444D}" destId="{04B38415-561E-4CC2-BBB1-4F243F0FD12A}" srcOrd="2" destOrd="0" presId="urn:microsoft.com/office/officeart/2018/2/layout/IconVerticalSolidList"/>
    <dgm:cxn modelId="{62922AE5-74C1-41A0-882F-6A9F6EB67168}" type="presParOf" srcId="{21AE0E3B-583B-456A-B406-721FAD96444D}" destId="{C07B4577-1297-4888-947E-2BF772F520AD}" srcOrd="3" destOrd="0" presId="urn:microsoft.com/office/officeart/2018/2/layout/IconVerticalSolidList"/>
    <dgm:cxn modelId="{B5536D1B-A83A-4034-84C2-0695FECE7F8F}" type="presParOf" srcId="{34307C1D-D01F-4AFC-8DB5-652487D28EE5}" destId="{11CE67B9-0633-4C60-8348-660264883D96}" srcOrd="3" destOrd="0" presId="urn:microsoft.com/office/officeart/2018/2/layout/IconVerticalSolidList"/>
    <dgm:cxn modelId="{E3777D9F-D112-4572-8F29-13DEF76EBE13}" type="presParOf" srcId="{34307C1D-D01F-4AFC-8DB5-652487D28EE5}" destId="{E00AF823-A963-4947-8D2F-871E732B5AF2}" srcOrd="4" destOrd="0" presId="urn:microsoft.com/office/officeart/2018/2/layout/IconVerticalSolidList"/>
    <dgm:cxn modelId="{891E974B-E4F4-4813-8052-27C580AEE69B}" type="presParOf" srcId="{E00AF823-A963-4947-8D2F-871E732B5AF2}" destId="{F692C418-28B7-4794-83FB-E0E30FFAAD18}" srcOrd="0" destOrd="0" presId="urn:microsoft.com/office/officeart/2018/2/layout/IconVerticalSolidList"/>
    <dgm:cxn modelId="{91AB32BF-D1C8-4E93-81C8-256EFDEC48C2}" type="presParOf" srcId="{E00AF823-A963-4947-8D2F-871E732B5AF2}" destId="{849CEE8C-1940-4DAC-8EB4-66A7B24EC535}" srcOrd="1" destOrd="0" presId="urn:microsoft.com/office/officeart/2018/2/layout/IconVerticalSolidList"/>
    <dgm:cxn modelId="{B00BD5B2-F6A8-44D5-BA26-2AA7C3FAD8BA}" type="presParOf" srcId="{E00AF823-A963-4947-8D2F-871E732B5AF2}" destId="{E6029A8C-624B-461E-B51D-403A4DBBEA78}" srcOrd="2" destOrd="0" presId="urn:microsoft.com/office/officeart/2018/2/layout/IconVerticalSolidList"/>
    <dgm:cxn modelId="{DBDBFDF2-506D-4BDB-9A63-08FFCD37F631}" type="presParOf" srcId="{E00AF823-A963-4947-8D2F-871E732B5AF2}" destId="{A36335FC-5EA9-463A-880F-F1318F89DA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6B6D6-1439-43BF-8284-0AF26E717A63}">
      <dsp:nvSpPr>
        <dsp:cNvPr id="0" name=""/>
        <dsp:cNvSpPr/>
      </dsp:nvSpPr>
      <dsp:spPr>
        <a:xfrm>
          <a:off x="0" y="80463"/>
          <a:ext cx="6949440" cy="15738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E8BD8A-39BC-4D0F-A1E7-CC41AE4074AB}">
      <dsp:nvSpPr>
        <dsp:cNvPr id="0" name=""/>
        <dsp:cNvSpPr/>
      </dsp:nvSpPr>
      <dsp:spPr>
        <a:xfrm>
          <a:off x="476091" y="358894"/>
          <a:ext cx="866467" cy="86562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D4C2AC-2C1B-4DD3-BF39-B5F29AEA5C9E}">
      <dsp:nvSpPr>
        <dsp:cNvPr id="0" name=""/>
        <dsp:cNvSpPr/>
      </dsp:nvSpPr>
      <dsp:spPr>
        <a:xfrm>
          <a:off x="1818650" y="4776"/>
          <a:ext cx="5010771" cy="1575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29" tIns="166729" rIns="166729" bIns="166729" numCol="1" spcCol="1270" anchor="ctr" anchorCtr="0">
          <a:noAutofit/>
        </a:bodyPr>
        <a:lstStyle/>
        <a:p>
          <a:pPr marL="0" lvl="0" indent="0" algn="l" defTabSz="622300">
            <a:lnSpc>
              <a:spcPct val="100000"/>
            </a:lnSpc>
            <a:spcBef>
              <a:spcPct val="0"/>
            </a:spcBef>
            <a:spcAft>
              <a:spcPct val="35000"/>
            </a:spcAft>
            <a:buNone/>
          </a:pPr>
          <a:r>
            <a:rPr lang="en-CA" sz="1400" b="1" kern="1200" dirty="0"/>
            <a:t>Investigate traits associated with longevity and aging rates in ectothermic </a:t>
          </a:r>
          <a:r>
            <a:rPr lang="en-CA" sz="1400" b="1" kern="1200" dirty="0" err="1"/>
            <a:t>tetrapods</a:t>
          </a:r>
          <a:r>
            <a:rPr lang="en-CA" sz="1400" b="1" kern="1200" dirty="0"/>
            <a:t> using PCMs.</a:t>
          </a:r>
          <a:endParaRPr lang="en-US" sz="1400" b="1" kern="1200" dirty="0"/>
        </a:p>
      </dsp:txBody>
      <dsp:txXfrm>
        <a:off x="1818650" y="4776"/>
        <a:ext cx="5010771" cy="1575395"/>
      </dsp:txXfrm>
    </dsp:sp>
    <dsp:sp modelId="{B7818961-BDD0-4D88-8128-39C731250704}">
      <dsp:nvSpPr>
        <dsp:cNvPr id="0" name=""/>
        <dsp:cNvSpPr/>
      </dsp:nvSpPr>
      <dsp:spPr>
        <a:xfrm>
          <a:off x="0" y="1940261"/>
          <a:ext cx="6949440" cy="15738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A9C31-27BC-4B4B-B1E0-184C836BDDA9}">
      <dsp:nvSpPr>
        <dsp:cNvPr id="0" name=""/>
        <dsp:cNvSpPr/>
      </dsp:nvSpPr>
      <dsp:spPr>
        <a:xfrm>
          <a:off x="476091" y="2294379"/>
          <a:ext cx="866467" cy="8656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B4577-1297-4888-947E-2BF772F520AD}">
      <dsp:nvSpPr>
        <dsp:cNvPr id="0" name=""/>
        <dsp:cNvSpPr/>
      </dsp:nvSpPr>
      <dsp:spPr>
        <a:xfrm>
          <a:off x="1818650" y="1940261"/>
          <a:ext cx="5010771" cy="1575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29" tIns="166729" rIns="166729" bIns="166729" numCol="1" spcCol="1270" anchor="ctr" anchorCtr="0">
          <a:noAutofit/>
        </a:bodyPr>
        <a:lstStyle/>
        <a:p>
          <a:pPr marL="0" lvl="0" indent="0" algn="l" defTabSz="622300">
            <a:lnSpc>
              <a:spcPct val="100000"/>
            </a:lnSpc>
            <a:spcBef>
              <a:spcPct val="0"/>
            </a:spcBef>
            <a:spcAft>
              <a:spcPct val="35000"/>
            </a:spcAft>
            <a:buNone/>
          </a:pPr>
          <a:r>
            <a:rPr lang="en-CA" sz="1400" b="1" kern="1200" dirty="0"/>
            <a:t>Compare results between non-phylogenetic statistical models (no correction for phylogeny) with phylogenetic models (correcting for phylogeny). </a:t>
          </a:r>
          <a:endParaRPr lang="en-US" sz="1400" b="1" kern="1200" dirty="0"/>
        </a:p>
      </dsp:txBody>
      <dsp:txXfrm>
        <a:off x="1818650" y="1940261"/>
        <a:ext cx="5010771" cy="1575395"/>
      </dsp:txXfrm>
    </dsp:sp>
    <dsp:sp modelId="{F692C418-28B7-4794-83FB-E0E30FFAAD18}">
      <dsp:nvSpPr>
        <dsp:cNvPr id="0" name=""/>
        <dsp:cNvSpPr/>
      </dsp:nvSpPr>
      <dsp:spPr>
        <a:xfrm>
          <a:off x="0" y="3875747"/>
          <a:ext cx="6949440" cy="157385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CEE8C-1940-4DAC-8EB4-66A7B24EC535}">
      <dsp:nvSpPr>
        <dsp:cNvPr id="0" name=""/>
        <dsp:cNvSpPr/>
      </dsp:nvSpPr>
      <dsp:spPr>
        <a:xfrm>
          <a:off x="476091" y="4229865"/>
          <a:ext cx="866467" cy="8656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335FC-5EA9-463A-880F-F1318F89DA45}">
      <dsp:nvSpPr>
        <dsp:cNvPr id="0" name=""/>
        <dsp:cNvSpPr/>
      </dsp:nvSpPr>
      <dsp:spPr>
        <a:xfrm>
          <a:off x="1818650" y="3875747"/>
          <a:ext cx="5010771" cy="1575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29" tIns="166729" rIns="166729" bIns="166729" numCol="1" spcCol="1270" anchor="ctr" anchorCtr="0">
          <a:noAutofit/>
        </a:bodyPr>
        <a:lstStyle/>
        <a:p>
          <a:pPr marL="0" lvl="0" indent="0" algn="l" defTabSz="622300">
            <a:lnSpc>
              <a:spcPct val="100000"/>
            </a:lnSpc>
            <a:spcBef>
              <a:spcPct val="0"/>
            </a:spcBef>
            <a:spcAft>
              <a:spcPct val="35000"/>
            </a:spcAft>
            <a:buNone/>
          </a:pPr>
          <a:r>
            <a:rPr lang="en-CA" sz="1400" b="1" kern="1200" dirty="0"/>
            <a:t>Compare results and performance between various PCMs, including PICs and PGLS regressions.</a:t>
          </a:r>
          <a:endParaRPr lang="en-US" sz="1400" b="1" kern="1200" dirty="0"/>
        </a:p>
      </dsp:txBody>
      <dsp:txXfrm>
        <a:off x="1818650" y="3875747"/>
        <a:ext cx="5010771" cy="15753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09ED16-D667-9C83-A485-EBD4434AFE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887F92AE-EFD0-4AED-AB53-A9C047BDCE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8D91DC-BBF1-41CA-8D9E-604D6518A3DA}" type="datetimeFigureOut">
              <a:rPr lang="en-CA" smtClean="0"/>
              <a:t>2023-08-09</a:t>
            </a:fld>
            <a:endParaRPr lang="en-CA"/>
          </a:p>
        </p:txBody>
      </p:sp>
      <p:sp>
        <p:nvSpPr>
          <p:cNvPr id="4" name="Footer Placeholder 3">
            <a:extLst>
              <a:ext uri="{FF2B5EF4-FFF2-40B4-BE49-F238E27FC236}">
                <a16:creationId xmlns:a16="http://schemas.microsoft.com/office/drawing/2014/main" id="{5E17E565-092A-7846-1E4D-D8F3A8DF4E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293EEC1-3AFC-D64C-6FD7-33EB93C2A2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F8FFC6-AE3C-42E3-91B8-A56290585445}" type="slidenum">
              <a:rPr lang="en-CA" smtClean="0"/>
              <a:t>‹#›</a:t>
            </a:fld>
            <a:endParaRPr lang="en-CA"/>
          </a:p>
        </p:txBody>
      </p:sp>
    </p:spTree>
    <p:extLst>
      <p:ext uri="{BB962C8B-B14F-4D97-AF65-F5344CB8AC3E}">
        <p14:creationId xmlns:p14="http://schemas.microsoft.com/office/powerpoint/2010/main" val="1633125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ADB04-E01C-4A9F-B9C4-042BF284CE08}" type="datetimeFigureOut">
              <a:rPr lang="en-CA" smtClean="0"/>
              <a:t>2023-08-09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D05F4-840B-4AC0-81FD-694A08FE84D5}" type="slidenum">
              <a:rPr lang="en-CA" smtClean="0"/>
              <a:t>‹#›</a:t>
            </a:fld>
            <a:endParaRPr lang="en-CA"/>
          </a:p>
        </p:txBody>
      </p:sp>
    </p:spTree>
    <p:extLst>
      <p:ext uri="{BB962C8B-B14F-4D97-AF65-F5344CB8AC3E}">
        <p14:creationId xmlns:p14="http://schemas.microsoft.com/office/powerpoint/2010/main" val="364378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1</a:t>
            </a:fld>
            <a:endParaRPr lang="en-CA"/>
          </a:p>
        </p:txBody>
      </p:sp>
    </p:spTree>
    <p:extLst>
      <p:ext uri="{BB962C8B-B14F-4D97-AF65-F5344CB8AC3E}">
        <p14:creationId xmlns:p14="http://schemas.microsoft.com/office/powerpoint/2010/main" val="281173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42</a:t>
            </a:fld>
            <a:endParaRPr lang="en-CA"/>
          </a:p>
        </p:txBody>
      </p:sp>
    </p:spTree>
    <p:extLst>
      <p:ext uri="{BB962C8B-B14F-4D97-AF65-F5344CB8AC3E}">
        <p14:creationId xmlns:p14="http://schemas.microsoft.com/office/powerpoint/2010/main" val="340162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43</a:t>
            </a:fld>
            <a:endParaRPr lang="en-CA"/>
          </a:p>
        </p:txBody>
      </p:sp>
    </p:spTree>
    <p:extLst>
      <p:ext uri="{BB962C8B-B14F-4D97-AF65-F5344CB8AC3E}">
        <p14:creationId xmlns:p14="http://schemas.microsoft.com/office/powerpoint/2010/main" val="80495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outliers1b &lt;- </a:t>
            </a:r>
            <a:r>
              <a:rPr lang="en-US" dirty="0" err="1"/>
              <a:t>hatvalues</a:t>
            </a:r>
            <a:r>
              <a:rPr lang="en-US" dirty="0"/>
              <a:t>(model3b) &gt; 3 * mean(</a:t>
            </a:r>
            <a:r>
              <a:rPr lang="en-US" dirty="0" err="1"/>
              <a:t>hatvalues</a:t>
            </a:r>
            <a:r>
              <a:rPr lang="en-US" dirty="0"/>
              <a:t>(model3b))</a:t>
            </a:r>
          </a:p>
          <a:p>
            <a:r>
              <a:rPr lang="en-US" b="0" i="0" dirty="0">
                <a:solidFill>
                  <a:srgbClr val="202124"/>
                </a:solidFill>
                <a:effectLst/>
                <a:latin typeface="arial" panose="020B0604020202020204" pitchFamily="34" charset="0"/>
              </a:rPr>
              <a:t>A data point has high leverage </a:t>
            </a:r>
            <a:r>
              <a:rPr lang="en-US" b="1" i="0" dirty="0">
                <a:solidFill>
                  <a:srgbClr val="202124"/>
                </a:solidFill>
                <a:effectLst/>
                <a:latin typeface="arial" panose="020B0604020202020204" pitchFamily="34" charset="0"/>
              </a:rPr>
              <a:t>if it has "extreme" predictor x values</a:t>
            </a:r>
            <a:r>
              <a:rPr lang="en-US" b="0" i="0" dirty="0">
                <a:solidFill>
                  <a:srgbClr val="202124"/>
                </a:solidFill>
                <a:effectLst/>
                <a:latin typeface="arial" panose="020B0604020202020204" pitchFamily="34" charset="0"/>
              </a:rPr>
              <a:t>. With a single predictor, an extreme x value is simply one that is particularly high or low.</a:t>
            </a:r>
            <a:endParaRPr lang="en-US" dirty="0"/>
          </a:p>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45</a:t>
            </a:fld>
            <a:endParaRPr lang="en-CA"/>
          </a:p>
        </p:txBody>
      </p:sp>
    </p:spTree>
    <p:extLst>
      <p:ext uri="{BB962C8B-B14F-4D97-AF65-F5344CB8AC3E}">
        <p14:creationId xmlns:p14="http://schemas.microsoft.com/office/powerpoint/2010/main" val="165220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A data point is </a:t>
            </a:r>
            <a:r>
              <a:rPr lang="en-US" b="1" i="0" dirty="0">
                <a:solidFill>
                  <a:srgbClr val="000000"/>
                </a:solidFill>
                <a:effectLst/>
                <a:latin typeface="Open Sans" panose="020B0606030504020204" pitchFamily="34" charset="0"/>
              </a:rPr>
              <a:t>influential</a:t>
            </a:r>
            <a:r>
              <a:rPr lang="en-US" b="0" i="0" dirty="0">
                <a:solidFill>
                  <a:srgbClr val="000000"/>
                </a:solidFill>
                <a:effectLst/>
                <a:latin typeface="Open Sans" panose="020B0606030504020204" pitchFamily="34" charset="0"/>
              </a:rPr>
              <a:t> if it influences any part of regression analysis, such as the predicted responses, the estimated slope coefficients, or the hypothesis test results.</a:t>
            </a:r>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46</a:t>
            </a:fld>
            <a:endParaRPr lang="en-CA"/>
          </a:p>
        </p:txBody>
      </p:sp>
    </p:spTree>
    <p:extLst>
      <p:ext uri="{BB962C8B-B14F-4D97-AF65-F5344CB8AC3E}">
        <p14:creationId xmlns:p14="http://schemas.microsoft.com/office/powerpoint/2010/main" val="3700702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solidFill>
                  <a:srgbClr val="000000"/>
                </a:solidFill>
                <a:effectLst/>
                <a:latin typeface="Times New Roman" panose="02020603050405020304" pitchFamily="18" charset="0"/>
                <a:ea typeface="Times New Roman" panose="02020603050405020304" pitchFamily="18" charset="0"/>
              </a:rPr>
              <a:t>Brownian motion is by far the most used model in comparative biology due to the wide range of scenarios in which traits evolve the model can capture (Harmon, 2019)</a:t>
            </a:r>
            <a:r>
              <a:rPr lang="en-CA" sz="1200" dirty="0">
                <a:solidFill>
                  <a:srgbClr val="515151"/>
                </a:solidFill>
                <a:effectLst/>
                <a:latin typeface="Times New Roman" panose="02020603050405020304" pitchFamily="18" charset="0"/>
                <a:ea typeface="Times New Roman" panose="02020603050405020304" pitchFamily="18" charset="0"/>
              </a:rPr>
              <a:t>. </a:t>
            </a:r>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9</a:t>
            </a:fld>
            <a:endParaRPr lang="en-CA"/>
          </a:p>
        </p:txBody>
      </p:sp>
    </p:spTree>
    <p:extLst>
      <p:ext uri="{BB962C8B-B14F-4D97-AF65-F5344CB8AC3E}">
        <p14:creationId xmlns:p14="http://schemas.microsoft.com/office/powerpoint/2010/main" val="1370526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ea typeface="Calibri" panose="020F0502020204030204" pitchFamily="34" charset="0"/>
                    <a:cs typeface="Times New Roman" panose="02020603050405020304" pitchFamily="18" charset="0"/>
                  </a:rPr>
                  <a:t>In the Brownian motion model, the residuals are modelled as having variance-covariance that follow the structure of a phylogenetic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effectLst/>
                    <a:ea typeface="Calibri" panose="020F0502020204030204" pitchFamily="34" charset="0"/>
                    <a:cs typeface="Times New Roman" panose="02020603050405020304" pitchFamily="18" charset="0"/>
                  </a:rPr>
                  <a:t>The first term in </a:t>
                </a:r>
                <a14:m>
                  <m:oMath xmlns:m="http://schemas.openxmlformats.org/officeDocument/2006/math">
                    <m:acc>
                      <m:accPr>
                        <m:chr m:val="̂"/>
                        <m:ctrlP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acc>
                  </m:oMath>
                </a14:m>
                <a:r>
                  <a:rPr lang="en-CA" sz="1200" i="1" dirty="0">
                    <a:solidFill>
                      <a:schemeClr val="tx1"/>
                    </a:solidFill>
                    <a:effectLst/>
                    <a:ea typeface="Calibri" panose="020F0502020204030204" pitchFamily="34" charset="0"/>
                    <a:cs typeface="Times New Roman" panose="02020603050405020304" pitchFamily="18" charset="0"/>
                  </a:rPr>
                  <a:t> </a:t>
                </a:r>
                <a:r>
                  <a:rPr lang="en-CA" sz="1200" dirty="0">
                    <a:solidFill>
                      <a:schemeClr val="tx1"/>
                    </a:solidFill>
                    <a:effectLst/>
                    <a:ea typeface="Calibri" panose="020F0502020204030204" pitchFamily="34" charset="0"/>
                    <a:cs typeface="Times New Roman" panose="02020603050405020304" pitchFamily="18" charset="0"/>
                  </a:rPr>
                  <a:t>is the phylogenetic mean </a:t>
                </a:r>
                <a14:m>
                  <m:oMath xmlns:m="http://schemas.openxmlformats.org/officeDocument/2006/math">
                    <m:acc>
                      <m:accPr>
                        <m:chr m:val="̅"/>
                        <m:ctrlP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e>
                    </m:acc>
                    <m:d>
                      <m:dPr>
                        <m:ctrlP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CA" sz="1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e>
                    </m:d>
                  </m:oMath>
                </a14:m>
                <a:r>
                  <a:rPr lang="en-CA" sz="1200" dirty="0">
                    <a:solidFill>
                      <a:schemeClr val="tx1"/>
                    </a:solidFill>
                    <a:effectLst/>
                    <a:ea typeface="Calibri" panose="020F0502020204030204" pitchFamily="34" charset="0"/>
                    <a:cs typeface="Times New Roman" panose="02020603050405020304" pitchFamily="18" charset="0"/>
                  </a:rPr>
                  <a:t>, and the other term is the estimate of the slope for the relationship between the traits </a:t>
                </a:r>
                <a14:m>
                  <m:oMath xmlns:m="http://schemas.openxmlformats.org/officeDocument/2006/math">
                    <m:r>
                      <a:rPr lang="en-CA" sz="1200" i="1" dirty="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oMath>
                </a14:m>
                <a:r>
                  <a:rPr lang="en-CA" sz="1200" dirty="0">
                    <a:solidFill>
                      <a:schemeClr val="tx1"/>
                    </a:solidFill>
                    <a:effectLst/>
                    <a:ea typeface="Calibri" panose="020F0502020204030204" pitchFamily="34" charset="0"/>
                    <a:cs typeface="Times New Roman" panose="02020603050405020304" pitchFamily="18" charset="0"/>
                  </a:rPr>
                  <a:t> and </a:t>
                </a:r>
                <a14:m>
                  <m:oMath xmlns:m="http://schemas.openxmlformats.org/officeDocument/2006/math">
                    <m:r>
                      <a:rPr lang="en-CA" sz="1200" i="1" dirty="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oMath>
                </a14:m>
                <a:r>
                  <a:rPr lang="en-CA" sz="1200" dirty="0">
                    <a:solidFill>
                      <a:schemeClr val="tx1"/>
                    </a:solidFill>
                    <a:effectLst/>
                    <a:ea typeface="Calibri" panose="020F0502020204030204" pitchFamily="34" charset="0"/>
                    <a:cs typeface="Times New Roman" panose="02020603050405020304" pitchFamily="18" charset="0"/>
                  </a:rPr>
                  <a:t>, the calculation of which statistically controls for the effect of phylogenetic relationships</a:t>
                </a:r>
                <a:endParaRPr lang="en-CA" sz="1200" dirty="0">
                  <a:solidFill>
                    <a:schemeClr val="tx1"/>
                  </a:solidFill>
                  <a:ea typeface="Calibri" panose="020F0502020204030204" pitchFamily="34" charset="0"/>
                  <a:cs typeface="Times New Roman" panose="02020603050405020304" pitchFamily="18" charset="0"/>
                </a:endParaRPr>
              </a:p>
              <a:p>
                <a:endParaRPr lang="en-CA"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ea typeface="Calibri" panose="020F0502020204030204" pitchFamily="34" charset="0"/>
                    <a:cs typeface="Times New Roman" panose="02020603050405020304" pitchFamily="18" charset="0"/>
                  </a:rPr>
                  <a:t>In the Brownian motion model, the residuals are modelled as having variance-covariance that follow the structure of a phylogenetic tree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solidFill>
                    <a:schemeClr val="tx1"/>
                  </a:solidFill>
                  <a:effectLs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solidFill>
                      <a:schemeClr val="tx1"/>
                    </a:solidFill>
                    <a:effectLst/>
                    <a:ea typeface="Calibri" panose="020F0502020204030204" pitchFamily="34" charset="0"/>
                    <a:cs typeface="Times New Roman" panose="02020603050405020304" pitchFamily="18" charset="0"/>
                  </a:rPr>
                  <a:t>The first term in </a:t>
                </a:r>
                <a:r>
                  <a:rPr lang="en-CA" sz="12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𝛽 ̂</a:t>
                </a:r>
                <a:r>
                  <a:rPr lang="en-CA" sz="1200" i="1" dirty="0">
                    <a:solidFill>
                      <a:schemeClr val="tx1"/>
                    </a:solidFill>
                    <a:effectLst/>
                    <a:ea typeface="Calibri" panose="020F0502020204030204" pitchFamily="34" charset="0"/>
                    <a:cs typeface="Times New Roman" panose="02020603050405020304" pitchFamily="18" charset="0"/>
                  </a:rPr>
                  <a:t> </a:t>
                </a:r>
                <a:r>
                  <a:rPr lang="en-CA" sz="1200" dirty="0">
                    <a:solidFill>
                      <a:schemeClr val="tx1"/>
                    </a:solidFill>
                    <a:effectLst/>
                    <a:ea typeface="Calibri" panose="020F0502020204030204" pitchFamily="34" charset="0"/>
                    <a:cs typeface="Times New Roman" panose="02020603050405020304" pitchFamily="18" charset="0"/>
                  </a:rPr>
                  <a:t>is the phylogenetic mean </a:t>
                </a:r>
                <a:r>
                  <a:rPr lang="en-CA" sz="12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𝑧 ̅</a:t>
                </a:r>
                <a:r>
                  <a:rPr lang="en-CA" sz="1200" i="0">
                    <a:solidFill>
                      <a:schemeClr val="tx1"/>
                    </a:solidFill>
                    <a:effectLst/>
                    <a:latin typeface="Cambria Math" panose="02040503050406030204" pitchFamily="18" charset="0"/>
                    <a:cs typeface="Times New Roman" panose="02020603050405020304" pitchFamily="18" charset="0"/>
                  </a:rPr>
                  <a:t>(</a:t>
                </a:r>
                <a:r>
                  <a:rPr lang="en-CA" sz="12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0)</a:t>
                </a:r>
                <a:r>
                  <a:rPr lang="en-CA" sz="1200" dirty="0">
                    <a:solidFill>
                      <a:schemeClr val="tx1"/>
                    </a:solidFill>
                    <a:effectLst/>
                    <a:ea typeface="Calibri" panose="020F0502020204030204" pitchFamily="34" charset="0"/>
                    <a:cs typeface="Times New Roman" panose="02020603050405020304" pitchFamily="18" charset="0"/>
                  </a:rPr>
                  <a:t>, and the other term is the estimate of the slope for the relationship between the traits </a:t>
                </a:r>
                <a:r>
                  <a:rPr lang="en-CA" sz="1200" i="0" dirty="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𝑦</a:t>
                </a:r>
                <a:r>
                  <a:rPr lang="en-CA" sz="1200" dirty="0">
                    <a:solidFill>
                      <a:schemeClr val="tx1"/>
                    </a:solidFill>
                    <a:effectLst/>
                    <a:ea typeface="Calibri" panose="020F0502020204030204" pitchFamily="34" charset="0"/>
                    <a:cs typeface="Times New Roman" panose="02020603050405020304" pitchFamily="18" charset="0"/>
                  </a:rPr>
                  <a:t> and </a:t>
                </a:r>
                <a:r>
                  <a:rPr lang="en-CA" sz="1200" i="0" dirty="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𝑥</a:t>
                </a:r>
                <a:r>
                  <a:rPr lang="en-CA" sz="1200" dirty="0">
                    <a:solidFill>
                      <a:schemeClr val="tx1"/>
                    </a:solidFill>
                    <a:effectLst/>
                    <a:ea typeface="Calibri" panose="020F0502020204030204" pitchFamily="34" charset="0"/>
                    <a:cs typeface="Times New Roman" panose="02020603050405020304" pitchFamily="18" charset="0"/>
                  </a:rPr>
                  <a:t>, the calculation of which statistically controls for the effect of phylogenetic relationships</a:t>
                </a:r>
                <a:endParaRPr lang="en-CA" sz="1200" dirty="0">
                  <a:solidFill>
                    <a:schemeClr val="tx1"/>
                  </a:solidFill>
                  <a:ea typeface="Calibri" panose="020F0502020204030204" pitchFamily="34" charset="0"/>
                  <a:cs typeface="Times New Roman" panose="02020603050405020304" pitchFamily="18" charset="0"/>
                </a:endParaRPr>
              </a:p>
              <a:p>
                <a:endParaRPr lang="en-CA" dirty="0"/>
              </a:p>
            </p:txBody>
          </p:sp>
        </mc:Fallback>
      </mc:AlternateContent>
      <p:sp>
        <p:nvSpPr>
          <p:cNvPr id="4" name="Slide Number Placeholder 3"/>
          <p:cNvSpPr>
            <a:spLocks noGrp="1"/>
          </p:cNvSpPr>
          <p:nvPr>
            <p:ph type="sldNum" sz="quarter" idx="5"/>
          </p:nvPr>
        </p:nvSpPr>
        <p:spPr/>
        <p:txBody>
          <a:bodyPr/>
          <a:lstStyle/>
          <a:p>
            <a:fld id="{ACAD05F4-840B-4AC0-81FD-694A08FE84D5}" type="slidenum">
              <a:rPr lang="en-CA" smtClean="0"/>
              <a:t>15</a:t>
            </a:fld>
            <a:endParaRPr lang="en-CA"/>
          </a:p>
        </p:txBody>
      </p:sp>
    </p:spTree>
    <p:extLst>
      <p:ext uri="{BB962C8B-B14F-4D97-AF65-F5344CB8AC3E}">
        <p14:creationId xmlns:p14="http://schemas.microsoft.com/office/powerpoint/2010/main" val="35930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Open Sans" panose="020B0606030504020204" pitchFamily="34" charset="0"/>
                  </a:rPr>
                  <a:t>This is likely because </a:t>
                </a:r>
                <a:r>
                  <a:rPr lang="en-US" b="0" i="0" u="none" strike="noStrike" dirty="0">
                    <a:solidFill>
                      <a:srgbClr val="222222"/>
                    </a:solidFill>
                    <a:effectLst/>
                    <a:latin typeface="Open Sans" panose="020B0606030504020204" pitchFamily="34" charset="0"/>
                  </a:rPr>
                  <a:t>λ</a:t>
                </a:r>
                <a:r>
                  <a:rPr lang="en-US" b="0" i="0" dirty="0">
                    <a:solidFill>
                      <a:srgbClr val="222222"/>
                    </a:solidFill>
                    <a:effectLst/>
                    <a:latin typeface="Open Sans" panose="020B0606030504020204" pitchFamily="34" charset="0"/>
                  </a:rPr>
                  <a:t> is now a compromise between the phylogenetic signals in two traits evolving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Times New Roman" panose="02020603050405020304" pitchFamily="18" charset="0"/>
                    <a:ea typeface="Calibri" panose="020F0502020204030204" pitchFamily="34" charset="0"/>
                  </a:rPr>
                  <a:t>In practice, the </a:t>
                </a:r>
                <a14:m>
                  <m:oMath xmlns:m="http://schemas.openxmlformats.org/officeDocument/2006/math">
                    <m:r>
                      <a:rPr lang="en-CA" sz="1200" i="1">
                        <a:effectLst/>
                        <a:latin typeface="Cambria Math" panose="02040503050406030204" pitchFamily="18" charset="0"/>
                        <a:ea typeface="Calibri" panose="020F0502020204030204" pitchFamily="34" charset="0"/>
                        <a:cs typeface="Times New Roman" panose="02020603050405020304" pitchFamily="18" charset="0"/>
                      </a:rPr>
                      <m:t>𝜆</m:t>
                    </m:r>
                  </m:oMath>
                </a14:m>
                <a:r>
                  <a:rPr lang="en-CA" sz="1200" dirty="0">
                    <a:solidFill>
                      <a:srgbClr val="000000"/>
                    </a:solidFill>
                    <a:effectLst/>
                    <a:latin typeface="Times New Roman" panose="02020603050405020304" pitchFamily="18" charset="0"/>
                    <a:ea typeface="Calibri" panose="020F0502020204030204" pitchFamily="34" charset="0"/>
                  </a:rPr>
                  <a:t> parameter </a:t>
                </a:r>
                <a:r>
                  <a:rPr lang="en-CA"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is multiplied by</a:t>
                </a:r>
                <a:r>
                  <a:rPr lang="en-CA" sz="1200" dirty="0">
                    <a:solidFill>
                      <a:srgbClr val="000000"/>
                    </a:solidFill>
                    <a:effectLst/>
                    <a:latin typeface="Times New Roman" panose="02020603050405020304" pitchFamily="18" charset="0"/>
                    <a:ea typeface="Calibri" panose="020F0502020204030204" pitchFamily="34" charset="0"/>
                  </a:rPr>
                  <a:t> the off-diagonal values, or the covariances between pairs of species, of the phylogenetic variance–covariance matrix </a:t>
                </a:r>
                <a:endParaRPr lang="en-CA" sz="1200" i="1" dirty="0">
                  <a:solidFill>
                    <a:srgbClr val="000000"/>
                  </a:solidFill>
                  <a:effectLst/>
                  <a:latin typeface="Times New Roman" panose="02020603050405020304" pitchFamily="18"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4D5156"/>
                    </a:solidFill>
                    <a:effectLst/>
                    <a:latin typeface="arial" panose="020B0604020202020204" pitchFamily="34" charset="0"/>
                  </a:rPr>
                  <a:t>Maximum </a:t>
                </a:r>
                <a:r>
                  <a:rPr lang="en-US" b="0" i="0">
                    <a:solidFill>
                      <a:srgbClr val="4D5156"/>
                    </a:solidFill>
                    <a:effectLst/>
                    <a:latin typeface="arial" panose="020B0604020202020204" pitchFamily="34" charset="0"/>
                  </a:rPr>
                  <a:t>likelihood: maximizing </a:t>
                </a:r>
                <a:r>
                  <a:rPr lang="en-US" b="0" i="0" dirty="0">
                    <a:solidFill>
                      <a:srgbClr val="4D5156"/>
                    </a:solidFill>
                    <a:effectLst/>
                    <a:latin typeface="arial" panose="020B0604020202020204" pitchFamily="34" charset="0"/>
                  </a:rPr>
                  <a:t>a likelihood function so that, under the assumed statistical model, the observed data is most probable</a:t>
                </a:r>
                <a:endParaRPr lang="en-CA"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22222"/>
                    </a:solidFill>
                    <a:effectLst/>
                    <a:latin typeface="Open Sans" panose="020B0606030504020204" pitchFamily="34" charset="0"/>
                  </a:rPr>
                  <a:t>This is likely because </a:t>
                </a:r>
                <a:r>
                  <a:rPr lang="en-US" b="0" i="0" u="none" strike="noStrike" dirty="0">
                    <a:solidFill>
                      <a:srgbClr val="222222"/>
                    </a:solidFill>
                    <a:effectLst/>
                    <a:latin typeface="Open Sans" panose="020B0606030504020204" pitchFamily="34" charset="0"/>
                  </a:rPr>
                  <a:t>λ</a:t>
                </a:r>
                <a:r>
                  <a:rPr lang="en-US" b="0" i="0" dirty="0">
                    <a:solidFill>
                      <a:srgbClr val="222222"/>
                    </a:solidFill>
                    <a:effectLst/>
                    <a:latin typeface="Open Sans" panose="020B0606030504020204" pitchFamily="34" charset="0"/>
                  </a:rPr>
                  <a:t> is now a compromise between the phylogenetic signals in two traits evolving together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200" dirty="0">
                    <a:solidFill>
                      <a:srgbClr val="000000"/>
                    </a:solidFill>
                    <a:effectLst/>
                    <a:latin typeface="Times New Roman" panose="02020603050405020304" pitchFamily="18" charset="0"/>
                    <a:ea typeface="Calibri" panose="020F0502020204030204" pitchFamily="34" charset="0"/>
                  </a:rPr>
                  <a:t>In practice, the </a:t>
                </a:r>
                <a:r>
                  <a:rPr lang="en-CA" sz="1200" i="0">
                    <a:effectLst/>
                    <a:latin typeface="Cambria Math" panose="02040503050406030204" pitchFamily="18" charset="0"/>
                    <a:ea typeface="Calibri" panose="020F0502020204030204" pitchFamily="34" charset="0"/>
                    <a:cs typeface="Times New Roman" panose="02020603050405020304" pitchFamily="18" charset="0"/>
                  </a:rPr>
                  <a:t>𝜆</a:t>
                </a:r>
                <a:r>
                  <a:rPr lang="en-CA" sz="1200" dirty="0">
                    <a:solidFill>
                      <a:srgbClr val="000000"/>
                    </a:solidFill>
                    <a:effectLst/>
                    <a:latin typeface="Times New Roman" panose="02020603050405020304" pitchFamily="18" charset="0"/>
                    <a:ea typeface="Calibri" panose="020F0502020204030204" pitchFamily="34" charset="0"/>
                  </a:rPr>
                  <a:t> parameter </a:t>
                </a:r>
                <a:r>
                  <a:rPr lang="en-CA"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is multiplied by</a:t>
                </a:r>
                <a:r>
                  <a:rPr lang="en-CA" sz="1200" dirty="0">
                    <a:solidFill>
                      <a:srgbClr val="000000"/>
                    </a:solidFill>
                    <a:effectLst/>
                    <a:latin typeface="Times New Roman" panose="02020603050405020304" pitchFamily="18" charset="0"/>
                    <a:ea typeface="Calibri" panose="020F0502020204030204" pitchFamily="34" charset="0"/>
                  </a:rPr>
                  <a:t> the off-diagonal values, or the covariances between pairs of species, of the phylogenetic variance–covariance matrix </a:t>
                </a:r>
                <a:r>
                  <a:rPr lang="en-CA" sz="1200" i="1" dirty="0">
                    <a:solidFill>
                      <a:srgbClr val="000000"/>
                    </a:solidFill>
                    <a:effectLst/>
                    <a:latin typeface="Times New Roman" panose="02020603050405020304" pitchFamily="18" charset="0"/>
                    <a:ea typeface="Calibri" panose="020F0502020204030204" pitchFamily="34" charset="0"/>
                  </a:rPr>
                  <a:t>C </a:t>
                </a:r>
                <a:r>
                  <a:rPr lang="en-CA" sz="1200" dirty="0">
                    <a:solidFill>
                      <a:srgbClr val="000000"/>
                    </a:solidFill>
                    <a:effectLst/>
                    <a:latin typeface="Times New Roman" panose="02020603050405020304" pitchFamily="18" charset="0"/>
                    <a:ea typeface="Calibri" panose="020F0502020204030204" pitchFamily="34" charset="0"/>
                  </a:rPr>
                  <a:t>(</a:t>
                </a:r>
                <a:r>
                  <a:rPr lang="en-CA" sz="1200" dirty="0" err="1">
                    <a:solidFill>
                      <a:srgbClr val="000000"/>
                    </a:solidFill>
                    <a:effectLst/>
                    <a:latin typeface="Times New Roman" panose="02020603050405020304" pitchFamily="18" charset="0"/>
                    <a:ea typeface="Calibri" panose="020F0502020204030204" pitchFamily="34" charset="0"/>
                  </a:rPr>
                  <a:t>Kamilar</a:t>
                </a:r>
                <a:r>
                  <a:rPr lang="en-CA" sz="1200" dirty="0">
                    <a:solidFill>
                      <a:srgbClr val="000000"/>
                    </a:solidFill>
                    <a:effectLst/>
                    <a:latin typeface="Times New Roman" panose="02020603050405020304" pitchFamily="18" charset="0"/>
                    <a:ea typeface="Calibri" panose="020F0502020204030204" pitchFamily="34" charset="0"/>
                  </a:rPr>
                  <a:t> &amp; Cooper, 2013). </a:t>
                </a:r>
                <a:endParaRPr lang="en-CA" dirty="0"/>
              </a:p>
              <a:p>
                <a:endParaRPr lang="en-CA" dirty="0"/>
              </a:p>
            </p:txBody>
          </p:sp>
        </mc:Fallback>
      </mc:AlternateContent>
      <p:sp>
        <p:nvSpPr>
          <p:cNvPr id="4" name="Slide Number Placeholder 3"/>
          <p:cNvSpPr>
            <a:spLocks noGrp="1"/>
          </p:cNvSpPr>
          <p:nvPr>
            <p:ph type="sldNum" sz="quarter" idx="5"/>
          </p:nvPr>
        </p:nvSpPr>
        <p:spPr/>
        <p:txBody>
          <a:bodyPr/>
          <a:lstStyle/>
          <a:p>
            <a:fld id="{ACAD05F4-840B-4AC0-81FD-694A08FE84D5}" type="slidenum">
              <a:rPr lang="en-CA" smtClean="0"/>
              <a:t>16</a:t>
            </a:fld>
            <a:endParaRPr lang="en-CA"/>
          </a:p>
        </p:txBody>
      </p:sp>
    </p:spTree>
    <p:extLst>
      <p:ext uri="{BB962C8B-B14F-4D97-AF65-F5344CB8AC3E}">
        <p14:creationId xmlns:p14="http://schemas.microsoft.com/office/powerpoint/2010/main" val="428208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800" dirty="0">
                <a:effectLst/>
                <a:latin typeface="Calibri" panose="020F0502020204030204" pitchFamily="34" charset="0"/>
                <a:ea typeface="Calibri" panose="020F0502020204030204" pitchFamily="34" charset="0"/>
                <a:cs typeface="Times New Roman" panose="02020603050405020304" pitchFamily="18" charset="0"/>
              </a:rPr>
              <a:t>The dataset </a:t>
            </a:r>
            <a:r>
              <a:rPr lang="en-CA" sz="1800" dirty="0">
                <a:effectLst/>
                <a:latin typeface="Times New Roman" panose="02020603050405020304" pitchFamily="18" charset="0"/>
                <a:ea typeface="Calibri" panose="020F0502020204030204" pitchFamily="34" charset="0"/>
              </a:rPr>
              <a:t>includes information about long-term capture-recapture data collected in the wild from 107 populations of 77 species, ranging from 4 to 60 years</a:t>
            </a:r>
            <a:r>
              <a:rPr lang="en-CA" sz="1800" dirty="0">
                <a:effectLst/>
                <a:latin typeface="Calibri" panose="020F0502020204030204" pitchFamily="34" charset="0"/>
                <a:ea typeface="Calibri" panose="020F0502020204030204" pitchFamily="34" charset="0"/>
                <a:cs typeface="Times New Roman" panose="02020603050405020304" pitchFamily="18" charset="0"/>
              </a:rPr>
              <a:t>, and includes </a:t>
            </a:r>
            <a:r>
              <a:rPr lang="en-CA" sz="1800" dirty="0">
                <a:effectLst/>
                <a:latin typeface="Times New Roman" panose="02020603050405020304" pitchFamily="18" charset="0"/>
                <a:ea typeface="Calibri" panose="020F0502020204030204" pitchFamily="34" charset="0"/>
              </a:rPr>
              <a:t>trait data for two main groups of ectothermic </a:t>
            </a:r>
            <a:r>
              <a:rPr lang="en-CA" sz="1800" dirty="0" err="1">
                <a:effectLst/>
                <a:latin typeface="Times New Roman" panose="02020603050405020304" pitchFamily="18" charset="0"/>
                <a:ea typeface="Calibri" panose="020F0502020204030204" pitchFamily="34" charset="0"/>
              </a:rPr>
              <a:t>tetrapods</a:t>
            </a:r>
            <a:r>
              <a:rPr lang="en-CA" sz="1800" dirty="0">
                <a:effectLst/>
                <a:latin typeface="Times New Roman" panose="02020603050405020304" pitchFamily="18" charset="0"/>
                <a:ea typeface="Calibri" panose="020F0502020204030204" pitchFamily="34" charset="0"/>
              </a:rPr>
              <a:t> (reptiles and amphibians) in </a:t>
            </a:r>
            <a:r>
              <a:rPr lang="en-CA" sz="1800" dirty="0">
                <a:effectLst/>
                <a:latin typeface="Calibri" panose="020F0502020204030204" pitchFamily="34" charset="0"/>
                <a:ea typeface="Calibri" panose="020F0502020204030204" pitchFamily="34" charset="0"/>
                <a:cs typeface="Times New Roman" panose="02020603050405020304" pitchFamily="18" charset="0"/>
              </a:rPr>
              <a:t>6</a:t>
            </a:r>
            <a:r>
              <a:rPr lang="en-CA" sz="1800" dirty="0">
                <a:effectLst/>
                <a:latin typeface="Times New Roman" panose="02020603050405020304" pitchFamily="18" charset="0"/>
                <a:ea typeface="Calibri" panose="020F0502020204030204" pitchFamily="34" charset="0"/>
              </a:rPr>
              <a:t> taxonomic classes (</a:t>
            </a:r>
            <a:r>
              <a:rPr lang="en-CA" sz="1800" dirty="0" err="1">
                <a:solidFill>
                  <a:srgbClr val="000000"/>
                </a:solidFill>
                <a:effectLst/>
                <a:latin typeface="Times New Roman" panose="02020603050405020304" pitchFamily="18" charset="0"/>
                <a:ea typeface="Calibri" panose="020F0502020204030204" pitchFamily="34" charset="0"/>
              </a:rPr>
              <a:t>urans</a:t>
            </a:r>
            <a:r>
              <a:rPr lang="en-CA" sz="1800" dirty="0">
                <a:solidFill>
                  <a:srgbClr val="000000"/>
                </a:solidFill>
                <a:effectLst/>
                <a:latin typeface="Times New Roman" panose="02020603050405020304" pitchFamily="18" charset="0"/>
                <a:ea typeface="Calibri" panose="020F0502020204030204" pitchFamily="34" charset="0"/>
              </a:rPr>
              <a:t>, anurans, squamates,</a:t>
            </a:r>
            <a:r>
              <a:rPr lang="en-CA"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tuatara,</a:t>
            </a:r>
            <a:r>
              <a:rPr lang="en-CA" sz="1800" dirty="0">
                <a:solidFill>
                  <a:srgbClr val="000000"/>
                </a:solidFill>
                <a:effectLst/>
                <a:latin typeface="Times New Roman" panose="02020603050405020304" pitchFamily="18" charset="0"/>
                <a:ea typeface="Calibri" panose="020F0502020204030204" pitchFamily="34" charset="0"/>
              </a:rPr>
              <a:t> turtles, and crocodilians</a:t>
            </a:r>
            <a:r>
              <a:rPr lang="en-CA" sz="1800" dirty="0">
                <a:effectLst/>
                <a:latin typeface="Times New Roman" panose="02020603050405020304" pitchFamily="18" charset="0"/>
                <a:ea typeface="Calibri" panose="020F0502020204030204" pitchFamily="34" charset="0"/>
              </a:rPr>
              <a:t>)</a:t>
            </a:r>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18</a:t>
            </a:fld>
            <a:endParaRPr lang="en-CA"/>
          </a:p>
        </p:txBody>
      </p:sp>
    </p:spTree>
    <p:extLst>
      <p:ext uri="{BB962C8B-B14F-4D97-AF65-F5344CB8AC3E}">
        <p14:creationId xmlns:p14="http://schemas.microsoft.com/office/powerpoint/2010/main" val="185127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dirty="0"/>
              <a:t>AIC=</a:t>
            </a:r>
            <a:endParaRPr lang="en-US" b="0" i="0" dirty="0">
              <a:solidFill>
                <a:srgbClr val="0D405F"/>
              </a:solidFill>
              <a:effectLst/>
              <a:latin typeface="Inter"/>
            </a:endParaRPr>
          </a:p>
          <a:p>
            <a:pPr algn="l"/>
            <a:r>
              <a:rPr lang="en-US" b="1" i="0" dirty="0">
                <a:solidFill>
                  <a:srgbClr val="0D405F"/>
                </a:solidFill>
                <a:effectLst/>
                <a:latin typeface="Inter"/>
              </a:rPr>
              <a:t>K</a:t>
            </a:r>
            <a:r>
              <a:rPr lang="en-US" b="0" i="0" dirty="0">
                <a:solidFill>
                  <a:srgbClr val="0D405F"/>
                </a:solidFill>
                <a:effectLst/>
                <a:latin typeface="Inter"/>
              </a:rPr>
              <a:t> is the number of independent variables used and </a:t>
            </a:r>
            <a:r>
              <a:rPr lang="en-US" b="1" i="0" dirty="0">
                <a:solidFill>
                  <a:srgbClr val="0D405F"/>
                </a:solidFill>
                <a:effectLst/>
                <a:latin typeface="Inter"/>
              </a:rPr>
              <a:t>L</a:t>
            </a:r>
            <a:r>
              <a:rPr lang="en-US" b="0" i="0" dirty="0">
                <a:solidFill>
                  <a:srgbClr val="0D405F"/>
                </a:solidFill>
                <a:effectLst/>
                <a:latin typeface="Inter"/>
              </a:rPr>
              <a:t> is the log-likelihood estimate (a.k.a. the likelihood that the model could have produced your observed y-values)</a:t>
            </a:r>
          </a:p>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20</a:t>
            </a:fld>
            <a:endParaRPr lang="en-CA"/>
          </a:p>
        </p:txBody>
      </p:sp>
    </p:spTree>
    <p:extLst>
      <p:ext uri="{BB962C8B-B14F-4D97-AF65-F5344CB8AC3E}">
        <p14:creationId xmlns:p14="http://schemas.microsoft.com/office/powerpoint/2010/main" val="151429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22</a:t>
            </a:fld>
            <a:endParaRPr lang="en-CA"/>
          </a:p>
        </p:txBody>
      </p:sp>
    </p:spTree>
    <p:extLst>
      <p:ext uri="{BB962C8B-B14F-4D97-AF65-F5344CB8AC3E}">
        <p14:creationId xmlns:p14="http://schemas.microsoft.com/office/powerpoint/2010/main" val="404139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CA" sz="1800"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rPr>
                  <a:t>Overall, each model had small coefficients of determination (</a:t>
                </a:r>
                <a14:m>
                  <m:oMath xmlns:m="http://schemas.openxmlformats.org/officeDocument/2006/math">
                    <m:sSup>
                      <m:sSupPr>
                        <m:ctrlPr>
                          <a:rPr lang="en-CA" sz="1800" i="1">
                            <a:effectLst/>
                            <a:latin typeface="Cambria Math" panose="02040503050406030204" pitchFamily="18" charset="0"/>
                            <a:cs typeface="Times New Roman" panose="02020603050405020304" pitchFamily="18" charset="0"/>
                          </a:rPr>
                        </m:ctrlPr>
                      </m:sSupPr>
                      <m:e>
                        <m:r>
                          <a:rPr lang="en-CA" sz="1800" i="1">
                            <a:effectLst/>
                            <a:latin typeface="Cambria Math" panose="02040503050406030204" pitchFamily="18" charset="0"/>
                            <a:ea typeface="Calibri" panose="020F0502020204030204" pitchFamily="34" charset="0"/>
                            <a:cs typeface="Times New Roman" panose="02020603050405020304" pitchFamily="18" charset="0"/>
                          </a:rPr>
                          <m:t>𝑟</m:t>
                        </m:r>
                      </m:e>
                      <m:sup>
                        <m:r>
                          <a:rPr lang="en-CA" sz="1800" i="1">
                            <a:effectLst/>
                            <a:latin typeface="Cambria Math" panose="02040503050406030204" pitchFamily="18" charset="0"/>
                            <a:ea typeface="Calibri" panose="020F0502020204030204" pitchFamily="34" charset="0"/>
                            <a:cs typeface="Times New Roman" panose="02020603050405020304" pitchFamily="18" charset="0"/>
                          </a:rPr>
                          <m:t>2</m:t>
                        </m:r>
                      </m:sup>
                    </m:sSup>
                  </m:oMath>
                </a14:m>
                <a:r>
                  <a:rPr lang="en-CA" sz="1800"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rPr>
                  <a:t>), indicating low explained variation of the dependent variables (longevity and rate of aging) by the several independent variables. </a:t>
                </a:r>
                <a:endParaRPr lang="en-CA" dirty="0"/>
              </a:p>
            </p:txBody>
          </p:sp>
        </mc:Choice>
        <mc:Fallback xmlns="">
          <p:sp>
            <p:nvSpPr>
              <p:cNvPr id="3" name="Notes Placeholder 2"/>
              <p:cNvSpPr>
                <a:spLocks noGrp="1"/>
              </p:cNvSpPr>
              <p:nvPr>
                <p:ph type="body" idx="1"/>
              </p:nvPr>
            </p:nvSpPr>
            <p:spPr/>
            <p:txBody>
              <a:bodyPr/>
              <a:lstStyle/>
              <a:p>
                <a:r>
                  <a:rPr lang="en-CA" sz="1800"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rPr>
                  <a:t>Overall, each model had small coefficients of determination (</a:t>
                </a:r>
                <a:r>
                  <a:rPr lang="en-CA" sz="1800" i="0">
                    <a:effectLst/>
                    <a:latin typeface="Cambria Math" panose="02040503050406030204" pitchFamily="18" charset="0"/>
                    <a:ea typeface="Calibri" panose="020F0502020204030204" pitchFamily="34" charset="0"/>
                    <a:cs typeface="Times New Roman" panose="02020603050405020304" pitchFamily="18" charset="0"/>
                  </a:rPr>
                  <a:t>𝑟^2</a:t>
                </a:r>
                <a:r>
                  <a:rPr lang="en-CA" sz="1800"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rPr>
                  <a:t>), indicating low explained variation of the dependent variables (longevity and rate of aging) by the several independent variables. </a:t>
                </a:r>
                <a:endParaRPr lang="en-CA" dirty="0"/>
              </a:p>
            </p:txBody>
          </p:sp>
        </mc:Fallback>
      </mc:AlternateContent>
      <p:sp>
        <p:nvSpPr>
          <p:cNvPr id="4" name="Slide Number Placeholder 3"/>
          <p:cNvSpPr>
            <a:spLocks noGrp="1"/>
          </p:cNvSpPr>
          <p:nvPr>
            <p:ph type="sldNum" sz="quarter" idx="5"/>
          </p:nvPr>
        </p:nvSpPr>
        <p:spPr/>
        <p:txBody>
          <a:bodyPr/>
          <a:lstStyle/>
          <a:p>
            <a:fld id="{ACAD05F4-840B-4AC0-81FD-694A08FE84D5}" type="slidenum">
              <a:rPr lang="en-CA" smtClean="0"/>
              <a:t>30</a:t>
            </a:fld>
            <a:endParaRPr lang="en-CA"/>
          </a:p>
        </p:txBody>
      </p:sp>
    </p:spTree>
    <p:extLst>
      <p:ext uri="{BB962C8B-B14F-4D97-AF65-F5344CB8AC3E}">
        <p14:creationId xmlns:p14="http://schemas.microsoft.com/office/powerpoint/2010/main" val="1664397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Times New Roman" panose="02020603050405020304" pitchFamily="18" charset="0"/>
                <a:ea typeface="Times New Roman" panose="02020603050405020304" pitchFamily="18" charset="0"/>
              </a:rPr>
              <a:t>Although the power of PCMs have improved over recent years, these methods are still preliminary and require more research to solve the larger problem of accurately estimating uncertainty (Cornwell &amp; Nakagawa, 2017</a:t>
            </a:r>
            <a:r>
              <a:rPr lang="en-CA" sz="1200" dirty="0">
                <a:solidFill>
                  <a:srgbClr val="0E101A"/>
                </a:solidFill>
                <a:effectLst/>
                <a:latin typeface="Times New Roman" panose="02020603050405020304" pitchFamily="18" charset="0"/>
                <a:ea typeface="Times New Roman" panose="02020603050405020304" pitchFamily="18" charset="0"/>
              </a:rPr>
              <a:t>). </a:t>
            </a:r>
          </a:p>
          <a:p>
            <a:endParaRPr lang="en-CA" dirty="0"/>
          </a:p>
          <a:p>
            <a:endParaRPr lang="en-CA" dirty="0"/>
          </a:p>
        </p:txBody>
      </p:sp>
      <p:sp>
        <p:nvSpPr>
          <p:cNvPr id="4" name="Slide Number Placeholder 3"/>
          <p:cNvSpPr>
            <a:spLocks noGrp="1"/>
          </p:cNvSpPr>
          <p:nvPr>
            <p:ph type="sldNum" sz="quarter" idx="5"/>
          </p:nvPr>
        </p:nvSpPr>
        <p:spPr/>
        <p:txBody>
          <a:bodyPr/>
          <a:lstStyle/>
          <a:p>
            <a:fld id="{ACAD05F4-840B-4AC0-81FD-694A08FE84D5}" type="slidenum">
              <a:rPr lang="en-CA" smtClean="0"/>
              <a:t>32</a:t>
            </a:fld>
            <a:endParaRPr lang="en-CA"/>
          </a:p>
        </p:txBody>
      </p:sp>
    </p:spTree>
    <p:extLst>
      <p:ext uri="{BB962C8B-B14F-4D97-AF65-F5344CB8AC3E}">
        <p14:creationId xmlns:p14="http://schemas.microsoft.com/office/powerpoint/2010/main" val="110286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8/9/2023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6668610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8/9/2023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399504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8/9/2023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13068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8/9/2023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5202864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8/9/2023</a:t>
            </a:fld>
            <a:endParaRPr lang="en-US" dirty="0"/>
          </a:p>
        </p:txBody>
      </p:sp>
    </p:spTree>
    <p:extLst>
      <p:ext uri="{BB962C8B-B14F-4D97-AF65-F5344CB8AC3E}">
        <p14:creationId xmlns:p14="http://schemas.microsoft.com/office/powerpoint/2010/main" val="5965114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8/9/2023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8939875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8/9/2023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3957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8/9/2023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393114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8/9/2023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a:xfrm>
            <a:off x="233871" y="6170490"/>
            <a:ext cx="1188720" cy="457200"/>
          </a:xfr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1306164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8/9/2023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7808721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8/9/2023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5212065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8/9/2023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39956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789" r:id="rId5"/>
    <p:sldLayoutId id="2147483794" r:id="rId6"/>
    <p:sldLayoutId id="2147483790" r:id="rId7"/>
    <p:sldLayoutId id="2147483791" r:id="rId8"/>
    <p:sldLayoutId id="2147483792" r:id="rId9"/>
    <p:sldLayoutId id="2147483793" r:id="rId10"/>
    <p:sldLayoutId id="2147483795" r:id="rId11"/>
  </p:sldLayoutIdLst>
  <p:hf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0.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1.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2.png"/><Relationship Id="rId7" Type="http://schemas.openxmlformats.org/officeDocument/2006/relationships/image" Target="../media/image43.png"/><Relationship Id="rId2" Type="http://schemas.openxmlformats.org/officeDocument/2006/relationships/image" Target="../media/image29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britannica.com/animal/tuatara"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016/j.cub.2017.03.049" TargetMode="External"/><Relationship Id="rId7" Type="http://schemas.openxmlformats.org/officeDocument/2006/relationships/hyperlink" Target="https://lukejharmon.github.io/pcm/chapters/" TargetMode="External"/><Relationship Id="rId2" Type="http://schemas.openxmlformats.org/officeDocument/2006/relationships/hyperlink" Target="https://doi.org/10.1017/S2040174412000281" TargetMode="External"/><Relationship Id="rId1" Type="http://schemas.openxmlformats.org/officeDocument/2006/relationships/slideLayout" Target="../slideLayouts/slideLayout2.xml"/><Relationship Id="rId6" Type="http://schemas.openxmlformats.org/officeDocument/2006/relationships/hyperlink" Target="https://doi.org/10.2307/2992503" TargetMode="External"/><Relationship Id="rId5" Type="http://schemas.openxmlformats.org/officeDocument/2006/relationships/hyperlink" Target="https://doi.org/10.1086/343873" TargetMode="External"/><Relationship Id="rId4" Type="http://schemas.openxmlformats.org/officeDocument/2006/relationships/hyperlink" Target="https://www.jstor.org/stable/2461605"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cran.r-project.org/package=caper" TargetMode="External"/><Relationship Id="rId2" Type="http://schemas.openxmlformats.org/officeDocument/2006/relationships/hyperlink" Target="https://doi.org/10.1111/j.2041-210X.2012.00196.x" TargetMode="External"/><Relationship Id="rId1" Type="http://schemas.openxmlformats.org/officeDocument/2006/relationships/slideLayout" Target="../slideLayouts/slideLayout7.xml"/><Relationship Id="rId6" Type="http://schemas.openxmlformats.org/officeDocument/2006/relationships/hyperlink" Target="https://doi.org/10.2307/3545598" TargetMode="External"/><Relationship Id="rId5" Type="http://schemas.openxmlformats.org/officeDocument/2006/relationships/hyperlink" Target="https://doi.org/10.1111/j.2041-210X.2010.00044.x" TargetMode="External"/><Relationship Id="rId4" Type="http://schemas.openxmlformats.org/officeDocument/2006/relationships/hyperlink" Target="https://doi.org/10.1126/science.abmOI51"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22017189@N00/2141687384" TargetMode="External"/><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hyperlink" Target="https://www.stock-free.org/green-frog-frog-from-traveller-free-stock-frog-image-frog-free-photo-stock-free-photo-free-image-public-domain-images-.html" TargetMode="Externa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www.flickr.com/photos/yeomans/81285981/" TargetMode="External"/><Relationship Id="rId7" Type="http://schemas.openxmlformats.org/officeDocument/2006/relationships/hyperlink" Target="https://www.flickr.com/photos/rainforest_harley/232636845/" TargetMode="Externa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s://www.pexels.com/photo/macro-photography-of-green-crested-lizard-735174/" TargetMode="External"/><Relationship Id="rId4" Type="http://schemas.openxmlformats.org/officeDocument/2006/relationships/image" Target="../media/image7.jpeg"/><Relationship Id="rId9" Type="http://schemas.openxmlformats.org/officeDocument/2006/relationships/hyperlink" Target="https://creativecommons.org/licenses/by/3.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ctrTitle"/>
          </p:nvPr>
        </p:nvSpPr>
        <p:spPr>
          <a:xfrm>
            <a:off x="5614661" y="1236688"/>
            <a:ext cx="6447089" cy="2921859"/>
          </a:xfrm>
        </p:spPr>
        <p:txBody>
          <a:bodyPr vert="horz" lIns="109728" tIns="109728" rIns="109728" bIns="91440" rtlCol="0" anchor="b">
            <a:noAutofit/>
          </a:bodyPr>
          <a:lstStyle/>
          <a:p>
            <a:pPr algn="ctr">
              <a:lnSpc>
                <a:spcPct val="110000"/>
              </a:lnSpc>
            </a:pPr>
            <a:r>
              <a:rPr lang="en-US" sz="3200" dirty="0">
                <a:cs typeface="Arial"/>
              </a:rPr>
              <a:t>Comparison of Phylogenetic Comparative Methods to Investigate Senescence in Ectothermic </a:t>
            </a:r>
            <a:r>
              <a:rPr lang="en-US" sz="3200" dirty="0" err="1">
                <a:cs typeface="Arial"/>
              </a:rPr>
              <a:t>Tetrapods</a:t>
            </a:r>
            <a:endParaRPr lang="en-US" sz="3200" dirty="0">
              <a:ea typeface="Meiryo"/>
            </a:endParaRPr>
          </a:p>
        </p:txBody>
      </p:sp>
      <p:sp>
        <p:nvSpPr>
          <p:cNvPr id="3" name="Subtitle 2"/>
          <p:cNvSpPr>
            <a:spLocks noGrp="1"/>
          </p:cNvSpPr>
          <p:nvPr>
            <p:ph type="subTitle" idx="1"/>
          </p:nvPr>
        </p:nvSpPr>
        <p:spPr>
          <a:xfrm>
            <a:off x="5688767" y="4691270"/>
            <a:ext cx="6025396" cy="1447137"/>
          </a:xfrm>
        </p:spPr>
        <p:txBody>
          <a:bodyPr anchor="t">
            <a:noAutofit/>
          </a:bodyPr>
          <a:lstStyle/>
          <a:p>
            <a:pPr algn="ctr">
              <a:lnSpc>
                <a:spcPct val="120000"/>
              </a:lnSpc>
            </a:pPr>
            <a:r>
              <a:rPr lang="en-US" sz="1600" dirty="0">
                <a:cs typeface="Arial"/>
              </a:rPr>
              <a:t>STAT 4600 Final Presentation</a:t>
            </a:r>
          </a:p>
          <a:p>
            <a:pPr algn="ctr">
              <a:lnSpc>
                <a:spcPct val="120000"/>
              </a:lnSpc>
            </a:pPr>
            <a:r>
              <a:rPr lang="en-US" sz="1600" dirty="0">
                <a:ea typeface="Meiryo"/>
                <a:cs typeface="Arial"/>
              </a:rPr>
              <a:t>Rachel Okner</a:t>
            </a:r>
          </a:p>
          <a:p>
            <a:pPr algn="ctr">
              <a:lnSpc>
                <a:spcPct val="120000"/>
              </a:lnSpc>
            </a:pPr>
            <a:r>
              <a:rPr lang="en-US" sz="1600" dirty="0">
                <a:ea typeface="Meiryo"/>
                <a:cs typeface="Arial"/>
              </a:rPr>
              <a:t>December 6</a:t>
            </a:r>
            <a:r>
              <a:rPr lang="en-US" sz="1600" baseline="30000" dirty="0">
                <a:ea typeface="Meiryo"/>
                <a:cs typeface="Arial"/>
              </a:rPr>
              <a:t>th</a:t>
            </a:r>
            <a:r>
              <a:rPr lang="en-US" sz="1600" dirty="0">
                <a:ea typeface="Meiryo"/>
                <a:cs typeface="Arial"/>
              </a:rPr>
              <a:t>, 2022</a:t>
            </a:r>
          </a:p>
          <a:p>
            <a:pPr algn="ctr">
              <a:lnSpc>
                <a:spcPct val="120000"/>
              </a:lnSpc>
            </a:pPr>
            <a:r>
              <a:rPr lang="en-US" sz="1600" dirty="0">
                <a:ea typeface="Meiryo"/>
                <a:cs typeface="Arial"/>
              </a:rPr>
              <a:t>Supervisor: Dr Gary </a:t>
            </a:r>
            <a:r>
              <a:rPr lang="en-US" sz="1600" dirty="0" err="1">
                <a:ea typeface="Meiryo"/>
                <a:cs typeface="Arial"/>
              </a:rPr>
              <a:t>Umphrey</a:t>
            </a:r>
            <a:endParaRPr lang="en-US" sz="1600" dirty="0">
              <a:ea typeface="Meiryo"/>
              <a:cs typeface="Arial"/>
            </a:endParaRPr>
          </a:p>
        </p:txBody>
      </p:sp>
      <p:sp>
        <p:nvSpPr>
          <p:cNvPr id="22" name="Freeform: Shape 21">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CFEC4812-FE74-F66E-83B1-742DB616A035}"/>
              </a:ext>
            </a:extLst>
          </p:cNvPr>
          <p:cNvPicPr>
            <a:picLocks noChangeAspect="1"/>
          </p:cNvPicPr>
          <p:nvPr/>
        </p:nvPicPr>
        <p:blipFill rotWithShape="1">
          <a:blip r:embed="rId3"/>
          <a:srcRect r="51086"/>
          <a:stretch/>
        </p:blipFill>
        <p:spPr>
          <a:xfrm>
            <a:off x="0"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26" name="Freeform: Shape 25">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D4EA-FB81-F06D-C226-91DCED1500D9}"/>
              </a:ext>
            </a:extLst>
          </p:cNvPr>
          <p:cNvSpPr>
            <a:spLocks noGrp="1"/>
          </p:cNvSpPr>
          <p:nvPr>
            <p:ph type="title"/>
          </p:nvPr>
        </p:nvSpPr>
        <p:spPr/>
        <p:txBody>
          <a:bodyPr/>
          <a:lstStyle/>
          <a:p>
            <a:r>
              <a:rPr lang="en-CA" dirty="0">
                <a:solidFill>
                  <a:schemeClr val="accent5">
                    <a:lumMod val="75000"/>
                  </a:schemeClr>
                </a:solidFill>
              </a:rPr>
              <a:t>PIC’s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C266E4-2303-117E-02AC-F69C619169E7}"/>
                  </a:ext>
                </a:extLst>
              </p:cNvPr>
              <p:cNvSpPr>
                <a:spLocks noGrp="1"/>
              </p:cNvSpPr>
              <p:nvPr>
                <p:ph idx="1"/>
              </p:nvPr>
            </p:nvSpPr>
            <p:spPr>
              <a:xfrm>
                <a:off x="1594433" y="2443399"/>
                <a:ext cx="9422183" cy="3492708"/>
              </a:xfrm>
            </p:spPr>
            <p:txBody>
              <a:bodyPr>
                <a:noAutofit/>
              </a:bodyPr>
              <a:lstStyle/>
              <a:p>
                <a:pPr marL="342900" lvl="0" indent="-342900">
                  <a:lnSpc>
                    <a:spcPct val="150000"/>
                  </a:lnSpc>
                  <a:buFont typeface="+mj-lt"/>
                  <a:buAutoNum type="arabicPeriod"/>
                </a:pPr>
                <a:r>
                  <a:rPr lang="en-CA" dirty="0">
                    <a:solidFill>
                      <a:srgbClr val="000000"/>
                    </a:solidFill>
                    <a:effectLst/>
                    <a:ea typeface="Calibri" panose="020F0502020204030204" pitchFamily="34" charset="0"/>
                    <a:cs typeface="Times New Roman" panose="02020603050405020304" pitchFamily="18" charset="0"/>
                  </a:rPr>
                  <a:t>Take two adjacent tips (</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oMath>
                </a14:m>
                <a:r>
                  <a:rPr lang="en-CA" dirty="0">
                    <a:solidFill>
                      <a:srgbClr val="000000"/>
                    </a:solidFill>
                    <a:effectLst/>
                    <a:ea typeface="Calibri" panose="020F0502020204030204" pitchFamily="34" charset="0"/>
                    <a:cs typeface="Times New Roman" panose="02020603050405020304" pitchFamily="18" charset="0"/>
                  </a:rPr>
                  <a:t> and</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oMath>
                </a14:m>
                <a:r>
                  <a:rPr lang="en-CA" dirty="0">
                    <a:solidFill>
                      <a:srgbClr val="000000"/>
                    </a:solidFill>
                    <a:effectLst/>
                    <a:ea typeface="Calibri" panose="020F0502020204030204" pitchFamily="34" charset="0"/>
                    <a:cs typeface="Times New Roman" panose="02020603050405020304" pitchFamily="18" charset="0"/>
                  </a:rPr>
                  <a:t>) with a common ancestor (node </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CA" dirty="0">
                    <a:solidFill>
                      <a:srgbClr val="000000"/>
                    </a:solidFill>
                    <a:effectLst/>
                    <a:ea typeface="Calibri" panose="020F0502020204030204" pitchFamily="34" charset="0"/>
                    <a:cs typeface="Times New Roman" panose="02020603050405020304" pitchFamily="18" charset="0"/>
                  </a:rPr>
                  <a:t>)</a:t>
                </a:r>
                <a:endParaRPr lang="en-CA" dirty="0">
                  <a:effectLst/>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CA" dirty="0">
                    <a:solidFill>
                      <a:srgbClr val="000000"/>
                    </a:solidFill>
                    <a:effectLst/>
                    <a:ea typeface="Calibri" panose="020F0502020204030204" pitchFamily="34" charset="0"/>
                    <a:cs typeface="Times New Roman" panose="02020603050405020304" pitchFamily="18" charset="0"/>
                  </a:rPr>
                  <a:t>Compute the raw contrast (i.e. the difference between their two tip values	</a:t>
                </a:r>
                <a:endParaRPr lang="en-CA" dirty="0">
                  <a:effectLst/>
                  <a:ea typeface="Calibri" panose="020F0502020204030204" pitchFamily="34" charset="0"/>
                  <a:cs typeface="Times New Roman" panose="02020603050405020304" pitchFamily="18" charset="0"/>
                </a:endParaRPr>
              </a:p>
              <a:p>
                <a:pPr marL="457200" lvl="1">
                  <a:lnSpc>
                    <a:spcPct val="150000"/>
                  </a:lnSpc>
                </a:pPr>
                <a14:m>
                  <m:oMathPara xmlns:m="http://schemas.openxmlformats.org/officeDocument/2006/math">
                    <m:oMathParaPr>
                      <m:jc m:val="center"/>
                    </m:oMathParaPr>
                    <m:oMath xmlns:m="http://schemas.openxmlformats.org/officeDocument/2006/math">
                      <m:sSub>
                        <m:sSubPr>
                          <m:ctrlPr>
                            <a:rPr lang="en-CA" sz="1800"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en-CA" sz="1800"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CA" sz="1800"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800" i="1" dirty="0" err="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m:oMathPara>
                </a14:m>
                <a:endParaRPr lang="en-CA" sz="1800" dirty="0">
                  <a:solidFill>
                    <a:srgbClr val="000000"/>
                  </a:solidFill>
                  <a:effectLst/>
                  <a:ea typeface="Calibri" panose="020F0502020204030204" pitchFamily="34" charset="0"/>
                  <a:cs typeface="Times New Roman" panose="02020603050405020304" pitchFamily="18" charset="0"/>
                </a:endParaRPr>
              </a:p>
              <a:p>
                <a:pPr marL="742950" lvl="1" indent="-285750">
                  <a:lnSpc>
                    <a:spcPct val="150000"/>
                  </a:lnSpc>
                  <a:buFont typeface="Courier New" panose="02070309020205020404" pitchFamily="49" charset="0"/>
                  <a:buChar char="o"/>
                </a:pPr>
                <a:r>
                  <a:rPr lang="en-CA" sz="1800" dirty="0">
                    <a:solidFill>
                      <a:srgbClr val="000000"/>
                    </a:solidFill>
                    <a:effectLst/>
                    <a:ea typeface="Calibri" panose="020F0502020204030204" pitchFamily="34" charset="0"/>
                    <a:cs typeface="Times New Roman" panose="02020603050405020304" pitchFamily="18" charset="0"/>
                  </a:rPr>
                  <a:t>Under a Brownian motion model, </a:t>
                </a:r>
                <a14:m>
                  <m:oMath xmlns:m="http://schemas.openxmlformats.org/officeDocument/2006/math">
                    <m:sSub>
                      <m:sSubPr>
                        <m:ctrlPr>
                          <a:rPr lang="en-CA"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𝑐</m:t>
                        </m:r>
                      </m:e>
                      <m:sub>
                        <m:r>
                          <a:rPr lang="en-CA" sz="18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oMath>
                </a14:m>
                <a:r>
                  <a:rPr lang="en-CA" sz="1800" dirty="0">
                    <a:solidFill>
                      <a:srgbClr val="000000"/>
                    </a:solidFill>
                    <a:effectLst/>
                    <a:ea typeface="Times New Roman" panose="02020603050405020304" pitchFamily="18" charset="0"/>
                    <a:cs typeface="Times New Roman" panose="02020603050405020304" pitchFamily="18" charset="0"/>
                  </a:rPr>
                  <a:t> has zero expectation and variance proportional to </a:t>
                </a:r>
                <a14:m>
                  <m:oMath xmlns:m="http://schemas.openxmlformats.org/officeDocument/2006/math">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endParaRPr lang="en-CA" sz="1800" dirty="0">
                  <a:effectLst/>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C266E4-2303-117E-02AC-F69C619169E7}"/>
                  </a:ext>
                </a:extLst>
              </p:cNvPr>
              <p:cNvSpPr>
                <a:spLocks noGrp="1" noRot="1" noChangeAspect="1" noMove="1" noResize="1" noEditPoints="1" noAdjustHandles="1" noChangeArrowheads="1" noChangeShapeType="1" noTextEdit="1"/>
              </p:cNvSpPr>
              <p:nvPr>
                <p:ph idx="1"/>
              </p:nvPr>
            </p:nvSpPr>
            <p:spPr>
              <a:xfrm>
                <a:off x="1594433" y="2443399"/>
                <a:ext cx="9422183" cy="3492708"/>
              </a:xfrm>
              <a:blipFill>
                <a:blip r:embed="rId2"/>
                <a:stretch>
                  <a:fillRect l="-712" r="-97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957ACBD-83E6-82E0-02BB-76C4A9FE1BAC}"/>
              </a:ext>
            </a:extLst>
          </p:cNvPr>
          <p:cNvSpPr>
            <a:spLocks noGrp="1"/>
          </p:cNvSpPr>
          <p:nvPr>
            <p:ph type="sldNum" sz="quarter" idx="12"/>
          </p:nvPr>
        </p:nvSpPr>
        <p:spPr/>
        <p:txBody>
          <a:bodyPr/>
          <a:lstStyle/>
          <a:p>
            <a:pPr algn="l"/>
            <a:fld id="{FAEF9944-A4F6-4C59-AEBD-678D6480B8EA}" type="slidenum">
              <a:rPr lang="en-US" smtClean="0"/>
              <a:pPr algn="l"/>
              <a:t>10</a:t>
            </a:fld>
            <a:endParaRPr lang="en-US" dirty="0"/>
          </a:p>
        </p:txBody>
      </p:sp>
    </p:spTree>
    <p:extLst>
      <p:ext uri="{BB962C8B-B14F-4D97-AF65-F5344CB8AC3E}">
        <p14:creationId xmlns:p14="http://schemas.microsoft.com/office/powerpoint/2010/main" val="668906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D4EA-FB81-F06D-C226-91DCED1500D9}"/>
              </a:ext>
            </a:extLst>
          </p:cNvPr>
          <p:cNvSpPr>
            <a:spLocks noGrp="1"/>
          </p:cNvSpPr>
          <p:nvPr>
            <p:ph type="title"/>
          </p:nvPr>
        </p:nvSpPr>
        <p:spPr/>
        <p:txBody>
          <a:bodyPr/>
          <a:lstStyle/>
          <a:p>
            <a:r>
              <a:rPr lang="en-CA" dirty="0">
                <a:solidFill>
                  <a:schemeClr val="accent5">
                    <a:lumMod val="75000"/>
                  </a:schemeClr>
                </a:solidFill>
              </a:rPr>
              <a:t>PIC’s Algorithm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C266E4-2303-117E-02AC-F69C619169E7}"/>
                  </a:ext>
                </a:extLst>
              </p:cNvPr>
              <p:cNvSpPr>
                <a:spLocks noGrp="1"/>
              </p:cNvSpPr>
              <p:nvPr>
                <p:ph idx="1"/>
              </p:nvPr>
            </p:nvSpPr>
            <p:spPr>
              <a:xfrm>
                <a:off x="1239803" y="2370483"/>
                <a:ext cx="10208301" cy="3800007"/>
              </a:xfrm>
            </p:spPr>
            <p:txBody>
              <a:bodyPr>
                <a:noAutofit/>
              </a:bodyPr>
              <a:lstStyle/>
              <a:p>
                <a:pPr marL="342900" lvl="0" indent="-342900">
                  <a:lnSpc>
                    <a:spcPct val="150000"/>
                  </a:lnSpc>
                  <a:buFont typeface="+mj-lt"/>
                  <a:buAutoNum type="arabicPeriod" startAt="3"/>
                </a:pPr>
                <a:r>
                  <a:rPr lang="en-CA" dirty="0">
                    <a:solidFill>
                      <a:srgbClr val="000000"/>
                    </a:solidFill>
                    <a:effectLst/>
                    <a:ea typeface="Times New Roman" panose="02020603050405020304" pitchFamily="18" charset="0"/>
                    <a:cs typeface="Times New Roman" panose="02020603050405020304" pitchFamily="18" charset="0"/>
                  </a:rPr>
                  <a:t>Calculate the </a:t>
                </a:r>
                <a:r>
                  <a:rPr lang="en-CA" b="1" dirty="0">
                    <a:solidFill>
                      <a:srgbClr val="000000"/>
                    </a:solidFill>
                    <a:effectLst/>
                    <a:ea typeface="Times New Roman" panose="02020603050405020304" pitchFamily="18" charset="0"/>
                    <a:cs typeface="Times New Roman" panose="02020603050405020304" pitchFamily="18" charset="0"/>
                  </a:rPr>
                  <a:t>standardized</a:t>
                </a:r>
                <a:r>
                  <a:rPr lang="en-CA" dirty="0">
                    <a:solidFill>
                      <a:srgbClr val="000000"/>
                    </a:solidFill>
                    <a:effectLst/>
                    <a:ea typeface="Times New Roman" panose="02020603050405020304" pitchFamily="18" charset="0"/>
                    <a:cs typeface="Times New Roman" panose="02020603050405020304" pitchFamily="18" charset="0"/>
                  </a:rPr>
                  <a:t> contrast by dividing the raw contrast by its variance</a:t>
                </a:r>
                <a:endParaRPr lang="en-CA" dirty="0">
                  <a:ea typeface="Times New Roman" panose="02020603050405020304" pitchFamily="18" charset="0"/>
                  <a:cs typeface="Times New Roman" panose="02020603050405020304" pitchFamily="18" charset="0"/>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𝑠</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num>
                        <m:den>
                          <m:sSub>
                            <m:sSubPr>
                              <m:ctrlPr>
                                <a:rPr lang="en-CA"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m:oMathPara>
                </a14:m>
                <a:endParaRPr lang="en-CA" dirty="0">
                  <a:ea typeface="Calibri" panose="020F0502020204030204" pitchFamily="34" charset="0"/>
                  <a:cs typeface="Times New Roman" panose="02020603050405020304" pitchFamily="18" charset="0"/>
                </a:endParaRPr>
              </a:p>
              <a:p>
                <a:pPr marL="285750" lvl="0" indent="-285750">
                  <a:lnSpc>
                    <a:spcPct val="150000"/>
                  </a:lnSpc>
                  <a:buFont typeface="Courier New" panose="02070309020205020404" pitchFamily="49" charset="0"/>
                  <a:buChar char="o"/>
                </a:pPr>
                <a:r>
                  <a:rPr lang="en-CA" dirty="0">
                    <a:solidFill>
                      <a:srgbClr val="000000"/>
                    </a:solidFill>
                    <a:effectLst/>
                    <a:ea typeface="Calibri" panose="020F0502020204030204" pitchFamily="34" charset="0"/>
                    <a:cs typeface="Times New Roman" panose="02020603050405020304" pitchFamily="18" charset="0"/>
                  </a:rPr>
                  <a:t>Under a Brownian motion model, this contrast follows a normal distribution with mean zero and variance equal to the Brownian motion rate parameter </a:t>
                </a:r>
                <a:r>
                  <a:rPr lang="en-CA" i="1" dirty="0">
                    <a:solidFill>
                      <a:srgbClr val="000000"/>
                    </a:solidFill>
                    <a:effectLst/>
                    <a:ea typeface="Calibri" panose="020F0502020204030204" pitchFamily="34" charset="0"/>
                    <a:cs typeface="Times New Roman" panose="02020603050405020304" pitchFamily="18" charset="0"/>
                  </a:rPr>
                  <a:t>σ</a:t>
                </a:r>
                <a:r>
                  <a:rPr lang="en-CA" baseline="30000" dirty="0">
                    <a:solidFill>
                      <a:srgbClr val="000000"/>
                    </a:solidFill>
                    <a:effectLst/>
                    <a:ea typeface="Calibri" panose="020F0502020204030204" pitchFamily="34" charset="0"/>
                    <a:cs typeface="Times New Roman" panose="02020603050405020304" pitchFamily="18" charset="0"/>
                  </a:rPr>
                  <a:t>2</a:t>
                </a:r>
                <a:endParaRPr lang="en-CA" dirty="0">
                  <a:effectLst/>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C266E4-2303-117E-02AC-F69C619169E7}"/>
                  </a:ext>
                </a:extLst>
              </p:cNvPr>
              <p:cNvSpPr>
                <a:spLocks noGrp="1" noRot="1" noChangeAspect="1" noMove="1" noResize="1" noEditPoints="1" noAdjustHandles="1" noChangeArrowheads="1" noChangeShapeType="1" noTextEdit="1"/>
              </p:cNvSpPr>
              <p:nvPr>
                <p:ph idx="1"/>
              </p:nvPr>
            </p:nvSpPr>
            <p:spPr>
              <a:xfrm>
                <a:off x="1239803" y="2370483"/>
                <a:ext cx="10208301" cy="3800007"/>
              </a:xfrm>
              <a:blipFill>
                <a:blip r:embed="rId2"/>
                <a:stretch>
                  <a:fillRect l="-657"/>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957ACBD-83E6-82E0-02BB-76C4A9FE1BAC}"/>
              </a:ext>
            </a:extLst>
          </p:cNvPr>
          <p:cNvSpPr>
            <a:spLocks noGrp="1"/>
          </p:cNvSpPr>
          <p:nvPr>
            <p:ph type="sldNum" sz="quarter" idx="12"/>
          </p:nvPr>
        </p:nvSpPr>
        <p:spPr/>
        <p:txBody>
          <a:bodyPr/>
          <a:lstStyle/>
          <a:p>
            <a:pPr algn="l"/>
            <a:fld id="{FAEF9944-A4F6-4C59-AEBD-678D6480B8EA}" type="slidenum">
              <a:rPr lang="en-US" smtClean="0"/>
              <a:pPr algn="l"/>
              <a:t>11</a:t>
            </a:fld>
            <a:endParaRPr lang="en-US" dirty="0"/>
          </a:p>
        </p:txBody>
      </p:sp>
    </p:spTree>
    <p:extLst>
      <p:ext uri="{BB962C8B-B14F-4D97-AF65-F5344CB8AC3E}">
        <p14:creationId xmlns:p14="http://schemas.microsoft.com/office/powerpoint/2010/main" val="409284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D4EA-FB81-F06D-C226-91DCED1500D9}"/>
              </a:ext>
            </a:extLst>
          </p:cNvPr>
          <p:cNvSpPr>
            <a:spLocks noGrp="1"/>
          </p:cNvSpPr>
          <p:nvPr>
            <p:ph type="title"/>
          </p:nvPr>
        </p:nvSpPr>
        <p:spPr/>
        <p:txBody>
          <a:bodyPr/>
          <a:lstStyle/>
          <a:p>
            <a:r>
              <a:rPr lang="en-CA" dirty="0">
                <a:solidFill>
                  <a:schemeClr val="accent5">
                    <a:lumMod val="75000"/>
                  </a:schemeClr>
                </a:solidFill>
              </a:rPr>
              <a:t>PIC’s Algorithm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C266E4-2303-117E-02AC-F69C619169E7}"/>
                  </a:ext>
                </a:extLst>
              </p:cNvPr>
              <p:cNvSpPr>
                <a:spLocks noGrp="1"/>
              </p:cNvSpPr>
              <p:nvPr>
                <p:ph idx="1"/>
              </p:nvPr>
            </p:nvSpPr>
            <p:spPr>
              <a:xfrm>
                <a:off x="865048" y="2286002"/>
                <a:ext cx="10583056" cy="3492708"/>
              </a:xfrm>
            </p:spPr>
            <p:txBody>
              <a:bodyPr>
                <a:noAutofit/>
              </a:bodyPr>
              <a:lstStyle/>
              <a:p>
                <a:pPr lvl="0">
                  <a:lnSpc>
                    <a:spcPct val="150000"/>
                  </a:lnSpc>
                </a:pPr>
                <a:r>
                  <a:rPr lang="en-CA" dirty="0">
                    <a:solidFill>
                      <a:srgbClr val="000000"/>
                    </a:solidFill>
                    <a:effectLst/>
                    <a:ea typeface="Calibri" panose="020F0502020204030204" pitchFamily="34" charset="0"/>
                    <a:cs typeface="Times New Roman" panose="02020603050405020304" pitchFamily="18" charset="0"/>
                  </a:rPr>
                  <a:t>4. Remove the two tips </a:t>
                </a:r>
                <a:r>
                  <a:rPr lang="en-CA" dirty="0">
                    <a:solidFill>
                      <a:srgbClr val="000000"/>
                    </a:solidFill>
                    <a:ea typeface="Calibri" panose="020F0502020204030204" pitchFamily="34" charset="0"/>
                    <a:cs typeface="Times New Roman" panose="02020603050405020304" pitchFamily="18" charset="0"/>
                  </a:rPr>
                  <a:t>(</a:t>
                </a:r>
                <a14:m>
                  <m:oMath xmlns:m="http://schemas.openxmlformats.org/officeDocument/2006/math">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oMath>
                </a14:m>
                <a:r>
                  <a:rPr lang="en-CA" dirty="0">
                    <a:solidFill>
                      <a:srgbClr val="000000"/>
                    </a:solidFill>
                    <a:ea typeface="Calibri" panose="020F0502020204030204" pitchFamily="34" charset="0"/>
                    <a:cs typeface="Times New Roman" panose="02020603050405020304" pitchFamily="18" charset="0"/>
                  </a:rPr>
                  <a:t> and</a:t>
                </a:r>
                <a14:m>
                  <m:oMath xmlns:m="http://schemas.openxmlformats.org/officeDocument/2006/math">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oMath>
                </a14:m>
                <a:r>
                  <a:rPr lang="en-CA" dirty="0">
                    <a:solidFill>
                      <a:srgbClr val="000000"/>
                    </a:solidFill>
                    <a:effectLst/>
                    <a:ea typeface="Calibri" panose="020F0502020204030204" pitchFamily="34" charset="0"/>
                    <a:cs typeface="Times New Roman" panose="02020603050405020304" pitchFamily="18" charset="0"/>
                  </a:rPr>
                  <a:t>) from the tree, leaving behind only ancestor </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CA" dirty="0">
                    <a:solidFill>
                      <a:srgbClr val="000000"/>
                    </a:solidFill>
                    <a:effectLst/>
                    <a:ea typeface="Calibri" panose="020F0502020204030204" pitchFamily="34" charset="0"/>
                    <a:cs typeface="Times New Roman" panose="02020603050405020304" pitchFamily="18" charset="0"/>
                  </a:rPr>
                  <a:t>, which now becomes a tip. The new tip is assigned a character value of:</a:t>
                </a:r>
                <a:r>
                  <a:rPr lang="en-CA" dirty="0">
                    <a:ea typeface="Calibri" panose="020F0502020204030204" pitchFamily="34" charset="0"/>
                    <a:cs typeface="Times New Roman" panose="02020603050405020304" pitchFamily="18" charset="0"/>
                  </a:rPr>
                  <a:t> </a:t>
                </a:r>
                <a:endParaRPr lang="en-CA" i="1" dirty="0">
                  <a:effectLst/>
                  <a:ea typeface="Calibri" panose="020F0502020204030204" pitchFamily="34" charset="0"/>
                  <a:cs typeface="Times New Roman" panose="02020603050405020304" pitchFamily="18" charset="0"/>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en-CA"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den>
                              </m:f>
                            </m:e>
                          </m:d>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CA"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den>
                              </m:f>
                            </m:e>
                          </m:d>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num>
                        <m:den>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den>
                          </m:f>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den>
                          </m:f>
                        </m:den>
                      </m:f>
                    </m:oMath>
                  </m:oMathPara>
                </a14:m>
                <a:endParaRPr lang="en-CA" dirty="0">
                  <a:solidFill>
                    <a:srgbClr val="000000"/>
                  </a:solidFill>
                  <a:effectLst/>
                  <a:ea typeface="Calibri" panose="020F0502020204030204" pitchFamily="34" charset="0"/>
                  <a:cs typeface="Times New Roman" panose="02020603050405020304" pitchFamily="18" charset="0"/>
                </a:endParaRPr>
              </a:p>
              <a:p>
                <a:pPr lvl="0">
                  <a:lnSpc>
                    <a:spcPct val="150000"/>
                  </a:lnSpc>
                </a:pPr>
                <a:r>
                  <a:rPr lang="en-CA" dirty="0">
                    <a:solidFill>
                      <a:srgbClr val="000000"/>
                    </a:solidFill>
                    <a:effectLst/>
                    <a:ea typeface="Calibri" panose="020F0502020204030204" pitchFamily="34" charset="0"/>
                    <a:cs typeface="Times New Roman" panose="02020603050405020304" pitchFamily="18" charset="0"/>
                  </a:rPr>
                  <a:t>5. Lengthen the branch below node</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dirty="0">
                    <a:solidFill>
                      <a:srgbClr val="000000"/>
                    </a:solidFill>
                    <a:effectLst/>
                    <a:ea typeface="Calibri" panose="020F0502020204030204" pitchFamily="34" charset="0"/>
                    <a:cs typeface="Times New Roman" panose="02020603050405020304" pitchFamily="18" charset="0"/>
                  </a:rPr>
                  <a:t>by increasing its length from </a:t>
                </a:r>
              </a:p>
              <a:p>
                <a:pPr marL="457200" lvl="1" algn="ctr">
                  <a:lnSpc>
                    <a:spcPct val="150000"/>
                  </a:lnSpc>
                </a:pPr>
                <a14:m>
                  <m:oMath xmlns:m="http://schemas.openxmlformats.org/officeDocument/2006/math">
                    <m:sSub>
                      <m:sSubPr>
                        <m:ctrlPr>
                          <a:rPr lang="en-CA"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en-CA" sz="1800" dirty="0">
                    <a:solidFill>
                      <a:srgbClr val="000000"/>
                    </a:solidFill>
                    <a:effectLst/>
                    <a:ea typeface="Times New Roman" panose="02020603050405020304" pitchFamily="18" charset="0"/>
                  </a:rPr>
                  <a:t> </a:t>
                </a:r>
                <a:r>
                  <a:rPr lang="en-CA" sz="1800" dirty="0">
                    <a:solidFill>
                      <a:srgbClr val="000000"/>
                    </a:solidFill>
                    <a:effectLst/>
                    <a:ea typeface="Calibri" panose="020F0502020204030204" pitchFamily="34" charset="0"/>
                  </a:rPr>
                  <a:t>to  </a:t>
                </a:r>
                <a14:m>
                  <m:oMath xmlns:m="http://schemas.openxmlformats.org/officeDocument/2006/math">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CA" sz="1800" i="1">
                            <a:effectLst/>
                            <a:latin typeface="Cambria Math" panose="02040503050406030204" pitchFamily="18" charset="0"/>
                            <a:cs typeface="Times New Roman" panose="02020603050405020304" pitchFamily="18" charset="0"/>
                          </a:rPr>
                        </m:ctrlPr>
                      </m:fPr>
                      <m:num>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r>
                  <a:rPr lang="en-CA" sz="1800" dirty="0">
                    <a:solidFill>
                      <a:srgbClr val="000000"/>
                    </a:solidFill>
                    <a:effectLst/>
                    <a:ea typeface="Calibri" panose="020F0502020204030204" pitchFamily="34" charset="0"/>
                  </a:rPr>
                  <a:t>. </a:t>
                </a:r>
                <a:endParaRPr lang="en-CA" sz="1800" dirty="0">
                  <a:effectLst/>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C266E4-2303-117E-02AC-F69C619169E7}"/>
                  </a:ext>
                </a:extLst>
              </p:cNvPr>
              <p:cNvSpPr>
                <a:spLocks noGrp="1" noRot="1" noChangeAspect="1" noMove="1" noResize="1" noEditPoints="1" noAdjustHandles="1" noChangeArrowheads="1" noChangeShapeType="1" noTextEdit="1"/>
              </p:cNvSpPr>
              <p:nvPr>
                <p:ph idx="1"/>
              </p:nvPr>
            </p:nvSpPr>
            <p:spPr>
              <a:xfrm>
                <a:off x="865048" y="2286002"/>
                <a:ext cx="10583056" cy="3492708"/>
              </a:xfrm>
              <a:blipFill>
                <a:blip r:embed="rId2"/>
                <a:stretch>
                  <a:fillRect l="-346" r="-576" b="-16405"/>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957ACBD-83E6-82E0-02BB-76C4A9FE1BAC}"/>
              </a:ext>
            </a:extLst>
          </p:cNvPr>
          <p:cNvSpPr>
            <a:spLocks noGrp="1"/>
          </p:cNvSpPr>
          <p:nvPr>
            <p:ph type="sldNum" sz="quarter" idx="12"/>
          </p:nvPr>
        </p:nvSpPr>
        <p:spPr/>
        <p:txBody>
          <a:bodyPr/>
          <a:lstStyle/>
          <a:p>
            <a:pPr algn="l"/>
            <a:fld id="{FAEF9944-A4F6-4C59-AEBD-678D6480B8EA}" type="slidenum">
              <a:rPr lang="en-US" smtClean="0"/>
              <a:pPr algn="l"/>
              <a:t>12</a:t>
            </a:fld>
            <a:endParaRPr lang="en-US" dirty="0"/>
          </a:p>
        </p:txBody>
      </p:sp>
    </p:spTree>
    <p:extLst>
      <p:ext uri="{BB962C8B-B14F-4D97-AF65-F5344CB8AC3E}">
        <p14:creationId xmlns:p14="http://schemas.microsoft.com/office/powerpoint/2010/main" val="3675645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F295-B7A5-A434-6C59-140183333D3D}"/>
              </a:ext>
            </a:extLst>
          </p:cNvPr>
          <p:cNvSpPr>
            <a:spLocks noGrp="1"/>
          </p:cNvSpPr>
          <p:nvPr>
            <p:ph type="title"/>
          </p:nvPr>
        </p:nvSpPr>
        <p:spPr/>
        <p:txBody>
          <a:bodyPr>
            <a:normAutofit/>
          </a:bodyPr>
          <a:lstStyle/>
          <a:p>
            <a:r>
              <a:rPr lang="en-CA" sz="2600" dirty="0">
                <a:solidFill>
                  <a:schemeClr val="accent5">
                    <a:lumMod val="75000"/>
                  </a:schemeClr>
                </a:solidFill>
              </a:rPr>
              <a:t>Phylogenetic Independent Contrasts (PICs)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33665-5AE6-EBA8-0E96-982A73459EBC}"/>
                  </a:ext>
                </a:extLst>
              </p:cNvPr>
              <p:cNvSpPr>
                <a:spLocks noGrp="1"/>
              </p:cNvSpPr>
              <p:nvPr>
                <p:ph idx="1"/>
              </p:nvPr>
            </p:nvSpPr>
            <p:spPr>
              <a:xfrm>
                <a:off x="1796860" y="2737786"/>
                <a:ext cx="9056884" cy="3661304"/>
              </a:xfrm>
            </p:spPr>
            <p:txBody>
              <a:bodyPr>
                <a:noAutofit/>
              </a:bodyPr>
              <a:lstStyle/>
              <a:p>
                <a:pPr marL="285750" indent="-285750">
                  <a:buFont typeface="Courier New" panose="02070309020205020404" pitchFamily="49" charset="0"/>
                  <a:buChar char="o"/>
                </a:pPr>
                <a:r>
                  <a:rPr lang="en-CA" b="1" dirty="0">
                    <a:solidFill>
                      <a:schemeClr val="tx1"/>
                    </a:solidFill>
                    <a:effectLst/>
                    <a:ea typeface="Times New Roman" panose="02020603050405020304" pitchFamily="18" charset="0"/>
                  </a:rPr>
                  <a:t>Note:</a:t>
                </a:r>
                <a:r>
                  <a:rPr lang="en-CA" dirty="0">
                    <a:solidFill>
                      <a:schemeClr val="tx1"/>
                    </a:solidFill>
                    <a:effectLst/>
                    <a:ea typeface="Times New Roman" panose="02020603050405020304" pitchFamily="18" charset="0"/>
                  </a:rPr>
                  <a:t> Regression forced through the origin (i.e. y~x</a:t>
                </a:r>
                <a:r>
                  <a:rPr lang="en-CA" b="1" dirty="0">
                    <a:solidFill>
                      <a:schemeClr val="tx1"/>
                    </a:solidFill>
                    <a:effectLst/>
                    <a:ea typeface="Times New Roman" panose="02020603050405020304" pitchFamily="18" charset="0"/>
                  </a:rPr>
                  <a:t>-1</a:t>
                </a:r>
                <a:r>
                  <a:rPr lang="en-CA" dirty="0">
                    <a:solidFill>
                      <a:schemeClr val="tx1"/>
                    </a:solidFill>
                    <a:effectLst/>
                    <a:ea typeface="Times New Roman" panose="02020603050405020304" pitchFamily="18" charset="0"/>
                  </a:rPr>
                  <a:t>)</a:t>
                </a:r>
              </a:p>
              <a:p>
                <a:endParaRPr lang="en-CA" dirty="0">
                  <a:solidFill>
                    <a:schemeClr val="tx1"/>
                  </a:solidFill>
                  <a:effectLst/>
                  <a:ea typeface="Times New Roman" panose="02020603050405020304" pitchFamily="18" charset="0"/>
                </a:endParaRPr>
              </a:p>
              <a:p>
                <a:pPr marL="285750" indent="-285750">
                  <a:buFont typeface="Courier New" panose="02070309020205020404" pitchFamily="49" charset="0"/>
                  <a:buChar char="o"/>
                </a:pPr>
                <a:r>
                  <a:rPr lang="en-CA" dirty="0">
                    <a:solidFill>
                      <a:schemeClr val="tx1"/>
                    </a:solidFill>
                  </a:rPr>
                  <a:t>Transforms </a:t>
                </a:r>
                <a14:m>
                  <m:oMath xmlns:m="http://schemas.openxmlformats.org/officeDocument/2006/math">
                    <m:r>
                      <a:rPr lang="en-CA" i="1">
                        <a:solidFill>
                          <a:schemeClr val="tx1"/>
                        </a:solidFill>
                        <a:effectLst/>
                        <a:latin typeface="Cambria Math" panose="02040503050406030204" pitchFamily="18" charset="0"/>
                        <a:ea typeface="Times New Roman" panose="02020603050405020304" pitchFamily="18" charset="0"/>
                      </a:rPr>
                      <m:t>𝑛</m:t>
                    </m:r>
                  </m:oMath>
                </a14:m>
                <a:r>
                  <a:rPr lang="en-CA" dirty="0">
                    <a:solidFill>
                      <a:schemeClr val="tx1"/>
                    </a:solidFill>
                    <a:effectLst/>
                    <a:ea typeface="Times New Roman" panose="02020603050405020304" pitchFamily="18" charset="0"/>
                  </a:rPr>
                  <a:t> original non-independent tip values to </a:t>
                </a:r>
                <a14:m>
                  <m:oMath xmlns:m="http://schemas.openxmlformats.org/officeDocument/2006/math">
                    <m:r>
                      <a:rPr lang="en-CA" i="1">
                        <a:solidFill>
                          <a:schemeClr val="tx1"/>
                        </a:solidFill>
                        <a:effectLst/>
                        <a:latin typeface="Cambria Math" panose="02040503050406030204" pitchFamily="18" charset="0"/>
                        <a:ea typeface="Times New Roman" panose="02020603050405020304" pitchFamily="18" charset="0"/>
                      </a:rPr>
                      <m:t>𝑛</m:t>
                    </m:r>
                    <m:r>
                      <a:rPr lang="en-CA" i="1">
                        <a:solidFill>
                          <a:schemeClr val="tx1"/>
                        </a:solidFill>
                        <a:effectLst/>
                        <a:latin typeface="Cambria Math" panose="02040503050406030204" pitchFamily="18" charset="0"/>
                        <a:ea typeface="Times New Roman" panose="02020603050405020304" pitchFamily="18" charset="0"/>
                      </a:rPr>
                      <m:t>−1</m:t>
                    </m:r>
                  </m:oMath>
                </a14:m>
                <a:r>
                  <a:rPr lang="en-CA" dirty="0">
                    <a:solidFill>
                      <a:schemeClr val="tx1"/>
                    </a:solidFill>
                    <a:effectLst/>
                    <a:ea typeface="Times New Roman" panose="02020603050405020304" pitchFamily="18" charset="0"/>
                  </a:rPr>
                  <a:t> independent contrasts, assuming each character trait is evolving by a Brownian motion model</a:t>
                </a:r>
              </a:p>
            </p:txBody>
          </p:sp>
        </mc:Choice>
        <mc:Fallback xmlns="">
          <p:sp>
            <p:nvSpPr>
              <p:cNvPr id="3" name="Content Placeholder 2">
                <a:extLst>
                  <a:ext uri="{FF2B5EF4-FFF2-40B4-BE49-F238E27FC236}">
                    <a16:creationId xmlns:a16="http://schemas.microsoft.com/office/drawing/2014/main" id="{38333665-5AE6-EBA8-0E96-982A73459EBC}"/>
                  </a:ext>
                </a:extLst>
              </p:cNvPr>
              <p:cNvSpPr>
                <a:spLocks noGrp="1" noRot="1" noChangeAspect="1" noMove="1" noResize="1" noEditPoints="1" noAdjustHandles="1" noChangeArrowheads="1" noChangeShapeType="1" noTextEdit="1"/>
              </p:cNvSpPr>
              <p:nvPr>
                <p:ph idx="1"/>
              </p:nvPr>
            </p:nvSpPr>
            <p:spPr>
              <a:xfrm>
                <a:off x="1796860" y="2737786"/>
                <a:ext cx="9056884" cy="3661304"/>
              </a:xfrm>
              <a:blipFill>
                <a:blip r:embed="rId2"/>
                <a:stretch>
                  <a:fillRect l="-269" r="-67"/>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F105295C-E65D-E95B-4746-D59575421AC6}"/>
              </a:ext>
            </a:extLst>
          </p:cNvPr>
          <p:cNvSpPr>
            <a:spLocks noGrp="1"/>
          </p:cNvSpPr>
          <p:nvPr>
            <p:ph type="sldNum" sz="quarter" idx="12"/>
          </p:nvPr>
        </p:nvSpPr>
        <p:spPr/>
        <p:txBody>
          <a:bodyPr/>
          <a:lstStyle/>
          <a:p>
            <a:pPr algn="l"/>
            <a:fld id="{FAEF9944-A4F6-4C59-AEBD-678D6480B8EA}" type="slidenum">
              <a:rPr lang="en-US" smtClean="0"/>
              <a:pPr algn="l"/>
              <a:t>13</a:t>
            </a:fld>
            <a:endParaRPr lang="en-US" dirty="0"/>
          </a:p>
        </p:txBody>
      </p:sp>
      <p:pic>
        <p:nvPicPr>
          <p:cNvPr id="8" name="Graphic 7" descr="Chameleon outline">
            <a:extLst>
              <a:ext uri="{FF2B5EF4-FFF2-40B4-BE49-F238E27FC236}">
                <a16:creationId xmlns:a16="http://schemas.microsoft.com/office/drawing/2014/main" id="{E56C3A48-19D2-8878-1CE2-D5DF9FD29D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621" y="5826318"/>
            <a:ext cx="914400" cy="914400"/>
          </a:xfrm>
          <a:prstGeom prst="rect">
            <a:avLst/>
          </a:prstGeom>
        </p:spPr>
      </p:pic>
    </p:spTree>
    <p:extLst>
      <p:ext uri="{BB962C8B-B14F-4D97-AF65-F5344CB8AC3E}">
        <p14:creationId xmlns:p14="http://schemas.microsoft.com/office/powerpoint/2010/main" val="299855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BF49-9081-E3E1-93DC-4D62694EC2C7}"/>
              </a:ext>
            </a:extLst>
          </p:cNvPr>
          <p:cNvSpPr>
            <a:spLocks noGrp="1"/>
          </p:cNvSpPr>
          <p:nvPr>
            <p:ph type="title"/>
          </p:nvPr>
        </p:nvSpPr>
        <p:spPr>
          <a:xfrm>
            <a:off x="974361" y="449705"/>
            <a:ext cx="10391008" cy="1345269"/>
          </a:xfrm>
        </p:spPr>
        <p:txBody>
          <a:bodyPr>
            <a:normAutofit fontScale="90000"/>
          </a:bodyPr>
          <a:lstStyle/>
          <a:p>
            <a:r>
              <a:rPr lang="en-CA" dirty="0">
                <a:solidFill>
                  <a:schemeClr val="accent5">
                    <a:lumMod val="75000"/>
                  </a:schemeClr>
                </a:solidFill>
              </a:rPr>
              <a:t>Phylogenetic Generalized Least Squares (PGLS)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EB1456-0652-B062-9243-71821EB3F7B2}"/>
                  </a:ext>
                </a:extLst>
              </p:cNvPr>
              <p:cNvSpPr>
                <a:spLocks noGrp="1"/>
              </p:cNvSpPr>
              <p:nvPr>
                <p:ph idx="1"/>
              </p:nvPr>
            </p:nvSpPr>
            <p:spPr>
              <a:xfrm>
                <a:off x="974361" y="2312276"/>
                <a:ext cx="10672995" cy="3651504"/>
              </a:xfrm>
            </p:spPr>
            <p:txBody>
              <a:bodyPr>
                <a:noAutofit/>
              </a:bodyPr>
              <a:lstStyle/>
              <a:p>
                <a:pPr indent="457200">
                  <a:lnSpc>
                    <a:spcPct val="200000"/>
                  </a:lnSpc>
                  <a:spcAft>
                    <a:spcPts val="800"/>
                  </a:spcAft>
                </a:pPr>
                <a:r>
                  <a:rPr lang="en-CA" sz="1800" b="1" dirty="0">
                    <a:solidFill>
                      <a:schemeClr val="tx1"/>
                    </a:solidFill>
                    <a:effectLst/>
                    <a:ea typeface="Calibri" panose="020F0502020204030204" pitchFamily="34" charset="0"/>
                    <a:cs typeface="Times New Roman" panose="02020603050405020304" pitchFamily="18" charset="0"/>
                  </a:rPr>
                  <a:t>Typical Linear Regression</a:t>
                </a:r>
                <a:r>
                  <a:rPr lang="en-CA" sz="1800"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𝑌</m:t>
                    </m:r>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𝑋</m:t>
                    </m:r>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𝜀</m:t>
                    </m:r>
                  </m:oMath>
                </a14:m>
                <a:endParaRPr lang="en-CA" sz="1800" dirty="0">
                  <a:solidFill>
                    <a:schemeClr val="tx1"/>
                  </a:solidFill>
                  <a:effectLst/>
                  <a:ea typeface="Calibri" panose="020F0502020204030204" pitchFamily="34" charset="0"/>
                  <a:cs typeface="Times New Roman" panose="02020603050405020304" pitchFamily="18" charset="0"/>
                </a:endParaRPr>
              </a:p>
              <a:p>
                <a:r>
                  <a:rPr lang="en-CA" sz="1800" dirty="0">
                    <a:solidFill>
                      <a:schemeClr val="tx1"/>
                    </a:solidFill>
                    <a:effectLst/>
                    <a:ea typeface="Calibri" panose="020F0502020204030204" pitchFamily="34" charset="0"/>
                    <a:cs typeface="Times New Roman" panose="02020603050405020304" pitchFamily="18" charset="0"/>
                  </a:rPr>
                  <a:t>where </a:t>
                </a:r>
                <a14:m>
                  <m:oMath xmlns:m="http://schemas.openxmlformats.org/officeDocument/2006/math">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𝑌</m:t>
                    </m:r>
                  </m:oMath>
                </a14:m>
                <a:r>
                  <a:rPr lang="en-CA" sz="1800" dirty="0">
                    <a:solidFill>
                      <a:schemeClr val="tx1"/>
                    </a:solidFill>
                    <a:effectLst/>
                    <a:ea typeface="Calibri" panose="020F0502020204030204" pitchFamily="34" charset="0"/>
                    <a:cs typeface="Times New Roman" panose="02020603050405020304" pitchFamily="18" charset="0"/>
                  </a:rPr>
                  <a:t> is the response variable, </a:t>
                </a:r>
                <a14:m>
                  <m:oMath xmlns:m="http://schemas.openxmlformats.org/officeDocument/2006/math">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𝑋</m:t>
                    </m:r>
                  </m:oMath>
                </a14:m>
                <a:r>
                  <a:rPr lang="en-CA" sz="1800" dirty="0">
                    <a:solidFill>
                      <a:schemeClr val="tx1"/>
                    </a:solidFill>
                    <a:effectLst/>
                    <a:ea typeface="Calibri" panose="020F0502020204030204" pitchFamily="34" charset="0"/>
                    <a:cs typeface="Times New Roman" panose="02020603050405020304" pitchFamily="18" charset="0"/>
                  </a:rPr>
                  <a:t> is the explanatory variable, </a:t>
                </a:r>
                <a14:m>
                  <m:oMath xmlns:m="http://schemas.openxmlformats.org/officeDocument/2006/math">
                    <m:sSub>
                      <m:sSubPr>
                        <m:ctrlPr>
                          <a:rPr lang="en-CA" sz="1800" i="1">
                            <a:solidFill>
                              <a:schemeClr val="tx1"/>
                            </a:solidFill>
                            <a:effectLst/>
                            <a:latin typeface="Cambria Math" panose="02040503050406030204" pitchFamily="18"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sub>
                    </m:sSub>
                  </m:oMath>
                </a14:m>
                <a:r>
                  <a:rPr lang="en-CA" sz="1800" dirty="0">
                    <a:solidFill>
                      <a:schemeClr val="tx1"/>
                    </a:solidFill>
                    <a:effectLst/>
                    <a:ea typeface="Calibri" panose="020F0502020204030204" pitchFamily="34" charset="0"/>
                    <a:cs typeface="Times New Roman" panose="02020603050405020304" pitchFamily="18" charset="0"/>
                  </a:rPr>
                  <a:t> is the intercept of the regression line, </a:t>
                </a:r>
                <a14:m>
                  <m:oMath xmlns:m="http://schemas.openxmlformats.org/officeDocument/2006/math">
                    <m:sSub>
                      <m:sSubPr>
                        <m:ctrlPr>
                          <a:rPr lang="en-CA" sz="1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oMath>
                </a14:m>
                <a:r>
                  <a:rPr lang="en-CA" sz="1800" dirty="0">
                    <a:solidFill>
                      <a:schemeClr val="tx1"/>
                    </a:solidFill>
                    <a:effectLst/>
                    <a:ea typeface="Calibri" panose="020F0502020204030204" pitchFamily="34" charset="0"/>
                    <a:cs typeface="Times New Roman" panose="02020603050405020304" pitchFamily="18" charset="0"/>
                  </a:rPr>
                  <a:t> is </a:t>
                </a:r>
                <a:r>
                  <a:rPr lang="en-CA" sz="1800" dirty="0">
                    <a:solidFill>
                      <a:schemeClr val="tx1"/>
                    </a:solidFill>
                    <a:effectLst/>
                    <a:ea typeface="Calibri" panose="020F0502020204030204" pitchFamily="34" charset="0"/>
                  </a:rPr>
                  <a:t>the slope, </a:t>
                </a:r>
                <a14:m>
                  <m:oMath xmlns:m="http://schemas.openxmlformats.org/officeDocument/2006/math">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𝜀</m:t>
                    </m:r>
                  </m:oMath>
                </a14:m>
                <a:r>
                  <a:rPr lang="en-CA" sz="1800" dirty="0">
                    <a:solidFill>
                      <a:schemeClr val="tx1"/>
                    </a:solidFill>
                    <a:effectLst/>
                    <a:ea typeface="Calibri" panose="020F0502020204030204" pitchFamily="34" charset="0"/>
                  </a:rPr>
                  <a:t> is the random error with expectation </a:t>
                </a:r>
                <a:r>
                  <a:rPr lang="en-CA" sz="1800" dirty="0">
                    <a:solidFill>
                      <a:schemeClr val="tx1"/>
                    </a:solidFill>
                    <a:effectLst/>
                    <a:ea typeface="Calibri" panose="020F0502020204030204" pitchFamily="34" charset="0"/>
                    <a:cs typeface="Times New Roman" panose="02020603050405020304" pitchFamily="18" charset="0"/>
                  </a:rPr>
                  <a:t>zero</a:t>
                </a:r>
                <a:r>
                  <a:rPr lang="en-CA" sz="1800" dirty="0">
                    <a:solidFill>
                      <a:schemeClr val="tx1"/>
                    </a:solidFill>
                    <a:effectLst/>
                    <a:ea typeface="Calibri" panose="020F0502020204030204" pitchFamily="34" charset="0"/>
                  </a:rPr>
                  <a:t> and variance </a:t>
                </a:r>
                <a14:m>
                  <m:oMath xmlns:m="http://schemas.openxmlformats.org/officeDocument/2006/math">
                    <m:sSup>
                      <m:sSupPr>
                        <m:ctrlPr>
                          <a:rPr lang="en-CA" sz="1800" i="1">
                            <a:solidFill>
                              <a:schemeClr val="tx1"/>
                            </a:solidFill>
                            <a:effectLst/>
                            <a:latin typeface="Cambria Math" panose="02040503050406030204" pitchFamily="18" charset="0"/>
                            <a:cs typeface="Times New Roman" panose="02020603050405020304" pitchFamily="18" charset="0"/>
                          </a:rPr>
                        </m:ctrlPr>
                      </m:sSupPr>
                      <m:e>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𝜎</m:t>
                        </m:r>
                      </m:e>
                      <m:sup>
                        <m:r>
                          <a:rPr lang="en-CA"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CA" sz="18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CA" sz="1800" b="0" dirty="0">
                  <a:solidFill>
                    <a:schemeClr val="tx1"/>
                  </a:solidFill>
                  <a:effectLst/>
                  <a:ea typeface="Calibri" panose="020F0502020204030204" pitchFamily="34" charset="0"/>
                  <a:cs typeface="Times New Roman" panose="02020603050405020304" pitchFamily="18" charset="0"/>
                </a:endParaRPr>
              </a:p>
              <a:p>
                <a:pPr marL="285750" indent="-285750">
                  <a:buFont typeface="Courier New" panose="02070309020205020404" pitchFamily="49" charset="0"/>
                  <a:buChar char="o"/>
                </a:pPr>
                <a:r>
                  <a:rPr lang="en-CA" b="1" dirty="0">
                    <a:solidFill>
                      <a:schemeClr val="tx1"/>
                    </a:solidFill>
                    <a:ea typeface="Calibri" panose="020F0502020204030204" pitchFamily="34" charset="0"/>
                  </a:rPr>
                  <a:t>Ordinary Least Squares (OLS): </a:t>
                </a:r>
                <a:r>
                  <a:rPr lang="en-CA" sz="1800" dirty="0">
                    <a:solidFill>
                      <a:schemeClr val="tx1"/>
                    </a:solidFill>
                    <a:effectLst/>
                    <a:ea typeface="Calibri" panose="020F0502020204030204" pitchFamily="34" charset="0"/>
                  </a:rPr>
                  <a:t>residuals are assumed to be independently normally distributed with equal variances. </a:t>
                </a:r>
              </a:p>
              <a:p>
                <a:pPr marL="285750" indent="-285750">
                  <a:buFont typeface="Courier New" panose="02070309020205020404" pitchFamily="49" charset="0"/>
                  <a:buChar char="o"/>
                </a:pPr>
                <a:r>
                  <a:rPr lang="en-CA" sz="1800" b="1" dirty="0">
                    <a:solidFill>
                      <a:schemeClr val="tx1"/>
                    </a:solidFill>
                    <a:effectLst/>
                    <a:ea typeface="Calibri" panose="020F0502020204030204" pitchFamily="34" charset="0"/>
                  </a:rPr>
                  <a:t>Generalized Least Squares (GLS): </a:t>
                </a:r>
                <a:r>
                  <a:rPr lang="en-CA" sz="1800" dirty="0">
                    <a:solidFill>
                      <a:schemeClr val="tx1"/>
                    </a:solidFill>
                    <a:effectLst/>
                    <a:ea typeface="Calibri" panose="020F0502020204030204" pitchFamily="34" charset="0"/>
                  </a:rPr>
                  <a:t>residuals are not independent of each other, distributed with multivariate normal with expected mean zero and variance-covariance matrix </a:t>
                </a:r>
                <a:r>
                  <a:rPr lang="en-CA" b="0" dirty="0">
                    <a:solidFill>
                      <a:schemeClr val="tx1"/>
                    </a:solidFill>
                    <a:effectLst/>
                  </a:rPr>
                  <a:t>Ω</a:t>
                </a:r>
                <a:endParaRPr lang="en-CA" sz="1800" dirty="0">
                  <a:solidFill>
                    <a:schemeClr val="tx1"/>
                  </a:solidFill>
                  <a:effectLst/>
                  <a:ea typeface="Calibri" panose="020F0502020204030204" pitchFamily="34" charset="0"/>
                </a:endParaRPr>
              </a:p>
            </p:txBody>
          </p:sp>
        </mc:Choice>
        <mc:Fallback xmlns="">
          <p:sp>
            <p:nvSpPr>
              <p:cNvPr id="3" name="Content Placeholder 2">
                <a:extLst>
                  <a:ext uri="{FF2B5EF4-FFF2-40B4-BE49-F238E27FC236}">
                    <a16:creationId xmlns:a16="http://schemas.microsoft.com/office/drawing/2014/main" id="{54EB1456-0652-B062-9243-71821EB3F7B2}"/>
                  </a:ext>
                </a:extLst>
              </p:cNvPr>
              <p:cNvSpPr>
                <a:spLocks noGrp="1" noRot="1" noChangeAspect="1" noMove="1" noResize="1" noEditPoints="1" noAdjustHandles="1" noChangeArrowheads="1" noChangeShapeType="1" noTextEdit="1"/>
              </p:cNvSpPr>
              <p:nvPr>
                <p:ph idx="1"/>
              </p:nvPr>
            </p:nvSpPr>
            <p:spPr>
              <a:xfrm>
                <a:off x="974361" y="2312276"/>
                <a:ext cx="10672995" cy="3651504"/>
              </a:xfrm>
              <a:blipFill>
                <a:blip r:embed="rId2"/>
                <a:stretch>
                  <a:fillRect l="-343" b="-18030"/>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6F7D76FD-22E7-912E-5017-7AA550A04C69}"/>
              </a:ext>
            </a:extLst>
          </p:cNvPr>
          <p:cNvSpPr>
            <a:spLocks noGrp="1"/>
          </p:cNvSpPr>
          <p:nvPr>
            <p:ph type="sldNum" sz="quarter" idx="12"/>
          </p:nvPr>
        </p:nvSpPr>
        <p:spPr/>
        <p:txBody>
          <a:bodyPr/>
          <a:lstStyle/>
          <a:p>
            <a:pPr algn="l"/>
            <a:fld id="{FAEF9944-A4F6-4C59-AEBD-678D6480B8EA}" type="slidenum">
              <a:rPr lang="en-US" smtClean="0"/>
              <a:pPr algn="l"/>
              <a:t>14</a:t>
            </a:fld>
            <a:endParaRPr lang="en-US" dirty="0"/>
          </a:p>
        </p:txBody>
      </p:sp>
    </p:spTree>
    <p:extLst>
      <p:ext uri="{BB962C8B-B14F-4D97-AF65-F5344CB8AC3E}">
        <p14:creationId xmlns:p14="http://schemas.microsoft.com/office/powerpoint/2010/main" val="3521243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BF49-9081-E3E1-93DC-4D62694EC2C7}"/>
              </a:ext>
            </a:extLst>
          </p:cNvPr>
          <p:cNvSpPr>
            <a:spLocks noGrp="1"/>
          </p:cNvSpPr>
          <p:nvPr>
            <p:ph type="title"/>
          </p:nvPr>
        </p:nvSpPr>
        <p:spPr>
          <a:xfrm>
            <a:off x="974361" y="442209"/>
            <a:ext cx="10391008" cy="1345269"/>
          </a:xfrm>
        </p:spPr>
        <p:txBody>
          <a:bodyPr>
            <a:normAutofit fontScale="90000"/>
          </a:bodyPr>
          <a:lstStyle/>
          <a:p>
            <a:r>
              <a:rPr lang="en-CA" dirty="0">
                <a:solidFill>
                  <a:schemeClr val="accent5">
                    <a:lumMod val="75000"/>
                  </a:schemeClr>
                </a:solidFill>
              </a:rPr>
              <a:t>Phylogenetic Generalized Least Squares (PGLS)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EB1456-0652-B062-9243-71821EB3F7B2}"/>
                  </a:ext>
                </a:extLst>
              </p:cNvPr>
              <p:cNvSpPr>
                <a:spLocks noGrp="1"/>
              </p:cNvSpPr>
              <p:nvPr>
                <p:ph idx="1"/>
              </p:nvPr>
            </p:nvSpPr>
            <p:spPr>
              <a:xfrm>
                <a:off x="974361" y="2312276"/>
                <a:ext cx="10672995" cy="3651504"/>
              </a:xfrm>
            </p:spPr>
            <p:txBody>
              <a:bodyPr>
                <a:noAutofit/>
              </a:bodyPr>
              <a:lstStyle/>
              <a:p>
                <a:pPr marL="285750" indent="-285750">
                  <a:lnSpc>
                    <a:spcPct val="150000"/>
                  </a:lnSpc>
                  <a:buFont typeface="Courier New" panose="02070309020205020404" pitchFamily="49" charset="0"/>
                  <a:buChar char="o"/>
                </a:pPr>
                <a:r>
                  <a:rPr lang="en-CA" sz="1600" b="1" dirty="0">
                    <a:solidFill>
                      <a:schemeClr val="tx1"/>
                    </a:solidFill>
                    <a:ea typeface="Calibri" panose="020F0502020204030204" pitchFamily="34" charset="0"/>
                    <a:cs typeface="Times New Roman" panose="02020603050405020304" pitchFamily="18" charset="0"/>
                  </a:rPr>
                  <a:t>PGLS</a:t>
                </a:r>
                <a:r>
                  <a:rPr lang="en-CA" sz="1600" dirty="0">
                    <a:solidFill>
                      <a:schemeClr val="tx1"/>
                    </a:solidFill>
                    <a:ea typeface="Calibri" panose="020F0502020204030204" pitchFamily="34" charset="0"/>
                    <a:cs typeface="Times New Roman" panose="02020603050405020304" pitchFamily="18" charset="0"/>
                  </a:rPr>
                  <a:t> is a special case of GLS, where the variance-covariance matrix Ω is substituted by the phylogenetic variance-covariance matrix </a:t>
                </a:r>
                <a14:m>
                  <m:oMath xmlns:m="http://schemas.openxmlformats.org/officeDocument/2006/math">
                    <m:r>
                      <a:rPr lang="en-CA" sz="16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𝑪</m:t>
                    </m:r>
                  </m:oMath>
                </a14:m>
                <a:r>
                  <a:rPr lang="en-CA" sz="1600" dirty="0">
                    <a:solidFill>
                      <a:schemeClr val="tx1"/>
                    </a:solidFill>
                    <a:ea typeface="Calibri" panose="020F0502020204030204" pitchFamily="34" charset="0"/>
                    <a:cs typeface="Times New Roman" panose="02020603050405020304" pitchFamily="18" charset="0"/>
                  </a:rPr>
                  <a:t>.</a:t>
                </a:r>
              </a:p>
              <a:p>
                <a:pPr marL="285750" indent="-285750">
                  <a:lnSpc>
                    <a:spcPct val="150000"/>
                  </a:lnSpc>
                  <a:buFont typeface="Courier New" panose="02070309020205020404" pitchFamily="49" charset="0"/>
                  <a:buChar char="o"/>
                </a:pPr>
                <a:r>
                  <a:rPr lang="en-CA" sz="1600" u="sng" dirty="0">
                    <a:solidFill>
                      <a:schemeClr val="tx1"/>
                    </a:solidFill>
                    <a:ea typeface="Calibri" panose="020F0502020204030204" pitchFamily="34" charset="0"/>
                    <a:cs typeface="Times New Roman" panose="02020603050405020304" pitchFamily="18" charset="0"/>
                  </a:rPr>
                  <a:t>Brownian motion model:</a:t>
                </a:r>
                <a:r>
                  <a:rPr lang="en-CA" sz="1600" dirty="0">
                    <a:solidFill>
                      <a:schemeClr val="tx1"/>
                    </a:solidFill>
                    <a:ea typeface="Calibri" panose="020F0502020204030204" pitchFamily="34" charset="0"/>
                    <a:cs typeface="Times New Roman" panose="02020603050405020304" pitchFamily="18" charset="0"/>
                  </a:rPr>
                  <a:t> residuals modelled as having variance-covariance that follow the structure of a phylogenetic tree</a:t>
                </a:r>
              </a:p>
              <a:p>
                <a:pPr marL="285750" indent="-285750">
                  <a:lnSpc>
                    <a:spcPct val="150000"/>
                  </a:lnSpc>
                  <a:spcAft>
                    <a:spcPts val="800"/>
                  </a:spcAft>
                  <a:buFont typeface="Courier New" panose="02070309020205020404" pitchFamily="49" charset="0"/>
                  <a:buChar char="o"/>
                </a:pPr>
                <a:r>
                  <a:rPr lang="en-CA" sz="1600" dirty="0">
                    <a:solidFill>
                      <a:schemeClr val="tx1"/>
                    </a:solidFill>
                    <a:effectLst/>
                    <a:ea typeface="Calibri" panose="020F0502020204030204" pitchFamily="34" charset="0"/>
                    <a:cs typeface="Times New Roman" panose="02020603050405020304" pitchFamily="18" charset="0"/>
                  </a:rPr>
                  <a:t>The solution becomes: </a:t>
                </a:r>
              </a:p>
              <a:p>
                <a:pPr lvl="1">
                  <a:lnSpc>
                    <a:spcPct val="150000"/>
                  </a:lnSpc>
                  <a:spcAft>
                    <a:spcPts val="800"/>
                  </a:spcAft>
                </a:pPr>
                <a14:m>
                  <m:oMathPara xmlns:m="http://schemas.openxmlformats.org/officeDocument/2006/math">
                    <m:oMathParaPr>
                      <m:jc m:val="centerGroup"/>
                    </m:oMathParaPr>
                    <m:oMath xmlns:m="http://schemas.openxmlformats.org/officeDocument/2006/math">
                      <m:acc>
                        <m:accPr>
                          <m:chr m:val="̂"/>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acc>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𝑋</m:t>
                                  </m:r>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𝐶</m:t>
                                  </m:r>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𝑋</m:t>
                                  </m:r>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e>
                          </m:d>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𝑋</m:t>
                          </m:r>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𝐶</m:t>
                          </m:r>
                        </m:e>
                        <m: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p>
                      </m:sSup>
                      <m:r>
                        <a:rPr lang="en-CA"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oMath>
                  </m:oMathPara>
                </a14:m>
                <a:endParaRPr lang="en-CA" dirty="0">
                  <a:solidFill>
                    <a:schemeClr val="tx1"/>
                  </a:solidFill>
                  <a:effectLst/>
                  <a:ea typeface="Calibri" panose="020F0502020204030204" pitchFamily="34" charset="0"/>
                  <a:cs typeface="Times New Roman" panose="02020603050405020304" pitchFamily="18" charset="0"/>
                </a:endParaRPr>
              </a:p>
              <a:p>
                <a:pPr marL="285750" indent="-285750">
                  <a:lnSpc>
                    <a:spcPct val="150000"/>
                  </a:lnSpc>
                  <a:buFont typeface="Courier New" panose="02070309020205020404" pitchFamily="49" charset="0"/>
                  <a:buChar char="o"/>
                </a:pPr>
                <a:r>
                  <a:rPr lang="en-CA" sz="1600" dirty="0">
                    <a:solidFill>
                      <a:schemeClr val="tx1"/>
                    </a:solidFill>
                    <a:effectLst/>
                    <a:ea typeface="Calibri" panose="020F0502020204030204" pitchFamily="34" charset="0"/>
                    <a:cs typeface="Times New Roman" panose="02020603050405020304" pitchFamily="18" charset="0"/>
                  </a:rPr>
                  <a:t>The first term in </a:t>
                </a:r>
                <a14:m>
                  <m:oMath xmlns:m="http://schemas.openxmlformats.org/officeDocument/2006/math">
                    <m:acc>
                      <m:accPr>
                        <m:chr m:val="̂"/>
                        <m:ctrlP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acc>
                  </m:oMath>
                </a14:m>
                <a:r>
                  <a:rPr lang="en-CA" sz="1600" i="1" dirty="0">
                    <a:solidFill>
                      <a:schemeClr val="tx1"/>
                    </a:solidFill>
                    <a:effectLst/>
                    <a:ea typeface="Calibri" panose="020F0502020204030204" pitchFamily="34" charset="0"/>
                    <a:cs typeface="Times New Roman" panose="02020603050405020304" pitchFamily="18" charset="0"/>
                  </a:rPr>
                  <a:t> </a:t>
                </a:r>
                <a:r>
                  <a:rPr lang="en-CA" sz="1600" dirty="0">
                    <a:solidFill>
                      <a:schemeClr val="tx1"/>
                    </a:solidFill>
                    <a:effectLst/>
                    <a:ea typeface="Calibri" panose="020F0502020204030204" pitchFamily="34" charset="0"/>
                    <a:cs typeface="Times New Roman" panose="02020603050405020304" pitchFamily="18" charset="0"/>
                  </a:rPr>
                  <a:t>is the phylogenetic mean </a:t>
                </a:r>
                <a14:m>
                  <m:oMath xmlns:m="http://schemas.openxmlformats.org/officeDocument/2006/math">
                    <m:acc>
                      <m:accPr>
                        <m:chr m:val="̅"/>
                        <m:ctrlP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e>
                    </m:acc>
                    <m:d>
                      <m:dPr>
                        <m:ctrlP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CA" sz="16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0</m:t>
                        </m:r>
                      </m:e>
                    </m:d>
                  </m:oMath>
                </a14:m>
                <a:r>
                  <a:rPr lang="en-CA" sz="1600" dirty="0">
                    <a:solidFill>
                      <a:schemeClr val="tx1"/>
                    </a:solidFill>
                    <a:effectLst/>
                    <a:ea typeface="Calibri" panose="020F0502020204030204" pitchFamily="34" charset="0"/>
                    <a:cs typeface="Times New Roman" panose="02020603050405020304" pitchFamily="18" charset="0"/>
                  </a:rPr>
                  <a:t>, and the other term is the estimate of the slope for the relationship between the traits </a:t>
                </a:r>
                <a14:m>
                  <m:oMath xmlns:m="http://schemas.openxmlformats.org/officeDocument/2006/math">
                    <m:r>
                      <a:rPr lang="en-CA" sz="1600" i="1" dirty="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oMath>
                </a14:m>
                <a:r>
                  <a:rPr lang="en-CA" sz="1600" dirty="0">
                    <a:solidFill>
                      <a:schemeClr val="tx1"/>
                    </a:solidFill>
                    <a:effectLst/>
                    <a:ea typeface="Calibri" panose="020F0502020204030204" pitchFamily="34" charset="0"/>
                    <a:cs typeface="Times New Roman" panose="02020603050405020304" pitchFamily="18" charset="0"/>
                  </a:rPr>
                  <a:t> and </a:t>
                </a:r>
                <a14:m>
                  <m:oMath xmlns:m="http://schemas.openxmlformats.org/officeDocument/2006/math">
                    <m:r>
                      <a:rPr lang="en-CA" sz="1600" i="1" dirty="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oMath>
                </a14:m>
                <a:endParaRPr lang="en-CA" sz="1600" dirty="0">
                  <a:solidFill>
                    <a:schemeClr val="tx1"/>
                  </a:solidFill>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4EB1456-0652-B062-9243-71821EB3F7B2}"/>
                  </a:ext>
                </a:extLst>
              </p:cNvPr>
              <p:cNvSpPr>
                <a:spLocks noGrp="1" noRot="1" noChangeAspect="1" noMove="1" noResize="1" noEditPoints="1" noAdjustHandles="1" noChangeArrowheads="1" noChangeShapeType="1" noTextEdit="1"/>
              </p:cNvSpPr>
              <p:nvPr>
                <p:ph idx="1"/>
              </p:nvPr>
            </p:nvSpPr>
            <p:spPr>
              <a:xfrm>
                <a:off x="974361" y="2312276"/>
                <a:ext cx="10672995" cy="3651504"/>
              </a:xfrm>
              <a:blipFill>
                <a:blip r:embed="rId3"/>
                <a:stretch>
                  <a:fillRect l="-57" r="-628" b="-200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6F7D76FD-22E7-912E-5017-7AA550A04C69}"/>
              </a:ext>
            </a:extLst>
          </p:cNvPr>
          <p:cNvSpPr>
            <a:spLocks noGrp="1"/>
          </p:cNvSpPr>
          <p:nvPr>
            <p:ph type="sldNum" sz="quarter" idx="12"/>
          </p:nvPr>
        </p:nvSpPr>
        <p:spPr/>
        <p:txBody>
          <a:bodyPr/>
          <a:lstStyle/>
          <a:p>
            <a:pPr algn="l"/>
            <a:fld id="{FAEF9944-A4F6-4C59-AEBD-678D6480B8EA}" type="slidenum">
              <a:rPr lang="en-US" smtClean="0"/>
              <a:pPr algn="l"/>
              <a:t>15</a:t>
            </a:fld>
            <a:endParaRPr lang="en-US" dirty="0"/>
          </a:p>
        </p:txBody>
      </p:sp>
    </p:spTree>
    <p:extLst>
      <p:ext uri="{BB962C8B-B14F-4D97-AF65-F5344CB8AC3E}">
        <p14:creationId xmlns:p14="http://schemas.microsoft.com/office/powerpoint/2010/main" val="1262632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9987A9C-39B6-1A08-9865-4E9F737919D3}"/>
                  </a:ext>
                </a:extLst>
              </p:cNvPr>
              <p:cNvSpPr>
                <a:spLocks noGrp="1"/>
              </p:cNvSpPr>
              <p:nvPr>
                <p:ph type="title"/>
              </p:nvPr>
            </p:nvSpPr>
            <p:spPr/>
            <p:txBody>
              <a:bodyPr/>
              <a:lstStyle/>
              <a:p>
                <a:r>
                  <a:rPr lang="en-CA" dirty="0">
                    <a:solidFill>
                      <a:schemeClr val="accent5">
                        <a:lumMod val="75000"/>
                      </a:schemeClr>
                    </a:solidFill>
                  </a:rPr>
                  <a:t>Phylogenetic Signal (</a:t>
                </a:r>
                <a14:m>
                  <m:oMath xmlns:m="http://schemas.openxmlformats.org/officeDocument/2006/math">
                    <m:r>
                      <a:rPr lang="en-CA" sz="3200" b="1" i="1" smtClean="0">
                        <a:solidFill>
                          <a:schemeClr val="accent5">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𝝀</m:t>
                    </m:r>
                  </m:oMath>
                </a14:m>
                <a:r>
                  <a:rPr lang="en-CA" sz="3200" dirty="0">
                    <a:solidFill>
                      <a:schemeClr val="accent5">
                        <a:lumMod val="75000"/>
                      </a:schemeClr>
                    </a:solidFill>
                    <a:effectLst/>
                    <a:ea typeface="Times New Roman" panose="02020603050405020304" pitchFamily="18" charset="0"/>
                  </a:rPr>
                  <a:t>)</a:t>
                </a:r>
                <a:endParaRPr lang="en-CA" dirty="0">
                  <a:solidFill>
                    <a:schemeClr val="accent5">
                      <a:lumMod val="75000"/>
                    </a:schemeClr>
                  </a:solidFill>
                </a:endParaRPr>
              </a:p>
            </p:txBody>
          </p:sp>
        </mc:Choice>
        <mc:Fallback xmlns="">
          <p:sp>
            <p:nvSpPr>
              <p:cNvPr id="2" name="Title 1">
                <a:extLst>
                  <a:ext uri="{FF2B5EF4-FFF2-40B4-BE49-F238E27FC236}">
                    <a16:creationId xmlns:a16="http://schemas.microsoft.com/office/drawing/2014/main" id="{49987A9C-39B6-1A08-9865-4E9F737919D3}"/>
                  </a:ext>
                </a:extLst>
              </p:cNvPr>
              <p:cNvSpPr>
                <a:spLocks noGrp="1" noRot="1" noChangeAspect="1" noMove="1" noResize="1" noEditPoints="1" noAdjustHandles="1" noChangeArrowheads="1" noChangeShapeType="1" noTextEdit="1"/>
              </p:cNvSpPr>
              <p:nvPr>
                <p:ph type="title"/>
              </p:nvPr>
            </p:nvSpPr>
            <p:spPr>
              <a:blipFill>
                <a:blip r:embed="rId3"/>
                <a:stretch>
                  <a:fillRect l="-1529" b="-1227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BA6A6F-26B7-D304-1857-D61B833F634C}"/>
                  </a:ext>
                </a:extLst>
              </p:cNvPr>
              <p:cNvSpPr>
                <a:spLocks noGrp="1"/>
              </p:cNvSpPr>
              <p:nvPr>
                <p:ph idx="1"/>
              </p:nvPr>
            </p:nvSpPr>
            <p:spPr>
              <a:xfrm>
                <a:off x="1124262" y="2312276"/>
                <a:ext cx="10223292" cy="3651504"/>
              </a:xfrm>
            </p:spPr>
            <p:txBody>
              <a:bodyPr>
                <a:noAutofit/>
              </a:bodyPr>
              <a:lstStyle/>
              <a:p>
                <a:pPr marL="285750" indent="-285750">
                  <a:buFont typeface="Courier New" panose="02070309020205020404" pitchFamily="49" charset="0"/>
                  <a:buChar char="o"/>
                </a:pPr>
                <a:r>
                  <a:rPr lang="en-CA" sz="1600" b="1" dirty="0">
                    <a:solidFill>
                      <a:schemeClr val="tx1"/>
                    </a:solidFill>
                    <a:effectLst/>
                    <a:ea typeface="Times New Roman" panose="02020603050405020304" pitchFamily="18" charset="0"/>
                  </a:rPr>
                  <a:t>Phylogenetic signal (</a:t>
                </a:r>
                <a14:m>
                  <m:oMath xmlns:m="http://schemas.openxmlformats.org/officeDocument/2006/math">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𝝀</m:t>
                    </m:r>
                  </m:oMath>
                </a14:m>
                <a:r>
                  <a:rPr lang="en-CA" sz="1600" b="1" i="0" dirty="0">
                    <a:solidFill>
                      <a:schemeClr val="tx1"/>
                    </a:solidFill>
                    <a:effectLst/>
                    <a:ea typeface="Calibri" panose="020F0502020204030204" pitchFamily="34" charset="0"/>
                  </a:rPr>
                  <a:t>) </a:t>
                </a:r>
                <a:r>
                  <a:rPr lang="en-CA" sz="1600" i="0" dirty="0">
                    <a:solidFill>
                      <a:schemeClr val="tx1"/>
                    </a:solidFill>
                    <a:effectLst/>
                    <a:ea typeface="Calibri" panose="020F0502020204030204" pitchFamily="34" charset="0"/>
                  </a:rPr>
                  <a:t>is</a:t>
                </a:r>
                <a:r>
                  <a:rPr lang="en-CA" sz="1600" dirty="0">
                    <a:solidFill>
                      <a:schemeClr val="tx1"/>
                    </a:solidFill>
                    <a:effectLst/>
                    <a:ea typeface="Calibri" panose="020F0502020204030204" pitchFamily="34" charset="0"/>
                  </a:rPr>
                  <a:t> the tendency of related species to resemble each other more than species drawn at random from the same tree</a:t>
                </a:r>
              </a:p>
              <a:p>
                <a:pPr marL="285750" indent="-285750">
                  <a:buFont typeface="Courier New" panose="02070309020205020404" pitchFamily="49" charset="0"/>
                  <a:buChar char="o"/>
                </a:pPr>
                <a14:m>
                  <m:oMath xmlns:m="http://schemas.openxmlformats.org/officeDocument/2006/math">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𝝀</m:t>
                    </m:r>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𝟎</m:t>
                    </m:r>
                  </m:oMath>
                </a14:m>
                <a:r>
                  <a:rPr lang="en-CA" sz="1600" b="1" dirty="0">
                    <a:solidFill>
                      <a:schemeClr val="tx1"/>
                    </a:solidFill>
                    <a:effectLst/>
                    <a:ea typeface="Calibri" panose="020F0502020204030204" pitchFamily="34" charset="0"/>
                  </a:rPr>
                  <a:t> </a:t>
                </a:r>
                <a:r>
                  <a:rPr lang="en-CA" sz="1600" dirty="0">
                    <a:solidFill>
                      <a:schemeClr val="tx1"/>
                    </a:solidFill>
                    <a:effectLst/>
                    <a:ea typeface="Calibri" panose="020F0502020204030204" pitchFamily="34" charset="0"/>
                  </a:rPr>
                  <a:t>: phylogenetic independence where a trait evolved independently of phylogeny</a:t>
                </a:r>
              </a:p>
              <a:p>
                <a:pPr marL="285750" indent="-285750">
                  <a:buFont typeface="Courier New" panose="02070309020205020404" pitchFamily="49" charset="0"/>
                  <a:buChar char="o"/>
                </a:pPr>
                <a14:m>
                  <m:oMath xmlns:m="http://schemas.openxmlformats.org/officeDocument/2006/math">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𝝀</m:t>
                    </m:r>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CA" sz="16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𝟏</m:t>
                    </m:r>
                    <m:r>
                      <a:rPr lang="en-CA" sz="1600" b="1"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sz="1600" dirty="0">
                    <a:solidFill>
                      <a:schemeClr val="tx1"/>
                    </a:solidFill>
                    <a:effectLst/>
                    <a:ea typeface="Calibri" panose="020F0502020204030204" pitchFamily="34" charset="0"/>
                  </a:rPr>
                  <a:t>: strong phylogenetic dependence, where the trait has evolved according to the Brownian motion model of evolution </a:t>
                </a:r>
              </a:p>
              <a:p>
                <a:pPr marL="285750" indent="-285750">
                  <a:buFont typeface="Courier New" panose="02070309020205020404" pitchFamily="49" charset="0"/>
                  <a:buChar char="o"/>
                </a:pPr>
                <a:r>
                  <a:rPr lang="en-CA" sz="1600" dirty="0">
                    <a:solidFill>
                      <a:schemeClr val="tx1"/>
                    </a:solidFill>
                    <a:effectLst/>
                    <a:ea typeface="Times New Roman" panose="02020603050405020304" pitchFamily="18" charset="0"/>
                  </a:rPr>
                  <a:t>In a phylogenetic regression, the phylogenetic signal is calculated on the residual variability in </a:t>
                </a:r>
                <a:r>
                  <a:rPr lang="en-CA" sz="1600" i="1" dirty="0">
                    <a:solidFill>
                      <a:schemeClr val="tx1"/>
                    </a:solidFill>
                    <a:effectLst/>
                    <a:ea typeface="Times New Roman" panose="02020603050405020304" pitchFamily="18" charset="0"/>
                  </a:rPr>
                  <a:t>Y</a:t>
                </a:r>
                <a:r>
                  <a:rPr lang="en-CA" sz="1600" dirty="0">
                    <a:solidFill>
                      <a:schemeClr val="tx1"/>
                    </a:solidFill>
                    <a:effectLst/>
                    <a:ea typeface="Times New Roman" panose="02020603050405020304" pitchFamily="18" charset="0"/>
                  </a:rPr>
                  <a:t> given the regression model</a:t>
                </a:r>
              </a:p>
              <a:p>
                <a:pPr marL="285750" indent="-285750">
                  <a:buFont typeface="Courier New" panose="02070309020205020404" pitchFamily="49" charset="0"/>
                  <a:buChar char="o"/>
                </a:pPr>
                <a:r>
                  <a:rPr lang="en-CA" sz="1600" dirty="0">
                    <a:solidFill>
                      <a:schemeClr val="tx1"/>
                    </a:solidFill>
                    <a:effectLst/>
                    <a:ea typeface="Calibri" panose="020F0502020204030204" pitchFamily="34" charset="0"/>
                  </a:rPr>
                  <a:t>Estimated using a maximum-likelihood approach to find the value that best explains trait variation among species at the tips of the </a:t>
                </a:r>
                <a:r>
                  <a:rPr lang="en-CA" sz="1600" dirty="0">
                    <a:solidFill>
                      <a:schemeClr val="tx1"/>
                    </a:solidFill>
                    <a:effectLst/>
                    <a:ea typeface="Calibri" panose="020F0502020204030204" pitchFamily="34" charset="0"/>
                    <a:cs typeface="Times New Roman" panose="02020603050405020304" pitchFamily="18" charset="0"/>
                  </a:rPr>
                  <a:t>phylogenetic tree </a:t>
                </a:r>
              </a:p>
            </p:txBody>
          </p:sp>
        </mc:Choice>
        <mc:Fallback xmlns="">
          <p:sp>
            <p:nvSpPr>
              <p:cNvPr id="3" name="Content Placeholder 2">
                <a:extLst>
                  <a:ext uri="{FF2B5EF4-FFF2-40B4-BE49-F238E27FC236}">
                    <a16:creationId xmlns:a16="http://schemas.microsoft.com/office/drawing/2014/main" id="{5DBA6A6F-26B7-D304-1857-D61B833F634C}"/>
                  </a:ext>
                </a:extLst>
              </p:cNvPr>
              <p:cNvSpPr>
                <a:spLocks noGrp="1" noRot="1" noChangeAspect="1" noMove="1" noResize="1" noEditPoints="1" noAdjustHandles="1" noChangeArrowheads="1" noChangeShapeType="1" noTextEdit="1"/>
              </p:cNvSpPr>
              <p:nvPr>
                <p:ph idx="1"/>
              </p:nvPr>
            </p:nvSpPr>
            <p:spPr>
              <a:xfrm>
                <a:off x="1124262" y="2312276"/>
                <a:ext cx="10223292" cy="3651504"/>
              </a:xfrm>
              <a:blipFill>
                <a:blip r:embed="rId4"/>
                <a:stretch>
                  <a:fillRect l="-60" r="-477" b="-1185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164FBC31-69BC-0F17-83ED-CC6C46DF7CB8}"/>
              </a:ext>
            </a:extLst>
          </p:cNvPr>
          <p:cNvSpPr>
            <a:spLocks noGrp="1"/>
          </p:cNvSpPr>
          <p:nvPr>
            <p:ph type="sldNum" sz="quarter" idx="12"/>
          </p:nvPr>
        </p:nvSpPr>
        <p:spPr/>
        <p:txBody>
          <a:bodyPr/>
          <a:lstStyle/>
          <a:p>
            <a:pPr algn="l"/>
            <a:fld id="{FAEF9944-A4F6-4C59-AEBD-678D6480B8EA}" type="slidenum">
              <a:rPr lang="en-US" smtClean="0"/>
              <a:pPr algn="l"/>
              <a:t>16</a:t>
            </a:fld>
            <a:endParaRPr lang="en-US" dirty="0"/>
          </a:p>
        </p:txBody>
      </p:sp>
      <p:pic>
        <p:nvPicPr>
          <p:cNvPr id="6" name="Graphic 5" descr="Frog outline">
            <a:extLst>
              <a:ext uri="{FF2B5EF4-FFF2-40B4-BE49-F238E27FC236}">
                <a16:creationId xmlns:a16="http://schemas.microsoft.com/office/drawing/2014/main" id="{520E7411-37F0-91C3-A436-2DC2FBE44B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9536" y="5849156"/>
            <a:ext cx="844445" cy="826658"/>
          </a:xfrm>
          <a:prstGeom prst="rect">
            <a:avLst/>
          </a:prstGeom>
        </p:spPr>
      </p:pic>
    </p:spTree>
    <p:extLst>
      <p:ext uri="{BB962C8B-B14F-4D97-AF65-F5344CB8AC3E}">
        <p14:creationId xmlns:p14="http://schemas.microsoft.com/office/powerpoint/2010/main" val="336615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726A-4E06-3CCB-9214-EBC6A2717F3D}"/>
              </a:ext>
            </a:extLst>
          </p:cNvPr>
          <p:cNvSpPr>
            <a:spLocks noGrp="1"/>
          </p:cNvSpPr>
          <p:nvPr>
            <p:ph type="title"/>
          </p:nvPr>
        </p:nvSpPr>
        <p:spPr/>
        <p:txBody>
          <a:bodyPr/>
          <a:lstStyle/>
          <a:p>
            <a:r>
              <a:rPr lang="en-CA" dirty="0"/>
              <a:t>METHODS</a:t>
            </a:r>
          </a:p>
        </p:txBody>
      </p:sp>
      <p:sp>
        <p:nvSpPr>
          <p:cNvPr id="3" name="Slide Number Placeholder 2">
            <a:extLst>
              <a:ext uri="{FF2B5EF4-FFF2-40B4-BE49-F238E27FC236}">
                <a16:creationId xmlns:a16="http://schemas.microsoft.com/office/drawing/2014/main" id="{612C974B-93C3-8152-370B-CD5A3CEF2FD7}"/>
              </a:ext>
            </a:extLst>
          </p:cNvPr>
          <p:cNvSpPr>
            <a:spLocks noGrp="1"/>
          </p:cNvSpPr>
          <p:nvPr>
            <p:ph type="sldNum" sz="quarter" idx="12"/>
          </p:nvPr>
        </p:nvSpPr>
        <p:spPr/>
        <p:txBody>
          <a:bodyPr/>
          <a:lstStyle/>
          <a:p>
            <a:pPr algn="l"/>
            <a:fld id="{FAEF9944-A4F6-4C59-AEBD-678D6480B8EA}" type="slidenum">
              <a:rPr lang="en-US" smtClean="0"/>
              <a:pPr algn="l"/>
              <a:t>17</a:t>
            </a:fld>
            <a:endParaRPr lang="en-US" dirty="0"/>
          </a:p>
        </p:txBody>
      </p:sp>
      <p:sp>
        <p:nvSpPr>
          <p:cNvPr id="4" name="Text Placeholder 3">
            <a:extLst>
              <a:ext uri="{FF2B5EF4-FFF2-40B4-BE49-F238E27FC236}">
                <a16:creationId xmlns:a16="http://schemas.microsoft.com/office/drawing/2014/main" id="{05425503-4C3D-FCD2-AF77-7D26162116D8}"/>
              </a:ext>
            </a:extLst>
          </p:cNvPr>
          <p:cNvSpPr>
            <a:spLocks noGrp="1"/>
          </p:cNvSpPr>
          <p:nvPr>
            <p:ph type="body" idx="1"/>
          </p:nvPr>
        </p:nvSpPr>
        <p:spPr/>
        <p:txBody>
          <a:bodyPr>
            <a:normAutofit fontScale="85000" lnSpcReduction="10000"/>
          </a:bodyPr>
          <a:lstStyle/>
          <a:p>
            <a:r>
              <a:rPr lang="en-CA" dirty="0"/>
              <a:t>Research Design and Dataset</a:t>
            </a:r>
          </a:p>
        </p:txBody>
      </p:sp>
    </p:spTree>
    <p:extLst>
      <p:ext uri="{BB962C8B-B14F-4D97-AF65-F5344CB8AC3E}">
        <p14:creationId xmlns:p14="http://schemas.microsoft.com/office/powerpoint/2010/main" val="1662199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DA18-4A4C-D846-3832-6A50B6521CC6}"/>
              </a:ext>
            </a:extLst>
          </p:cNvPr>
          <p:cNvSpPr>
            <a:spLocks noGrp="1"/>
          </p:cNvSpPr>
          <p:nvPr>
            <p:ph type="title"/>
          </p:nvPr>
        </p:nvSpPr>
        <p:spPr>
          <a:xfrm>
            <a:off x="5568845" y="791492"/>
            <a:ext cx="5775593" cy="1282895"/>
          </a:xfrm>
        </p:spPr>
        <p:txBody>
          <a:bodyPr>
            <a:normAutofit/>
          </a:bodyPr>
          <a:lstStyle/>
          <a:p>
            <a:r>
              <a:rPr lang="en-CA" dirty="0">
                <a:solidFill>
                  <a:schemeClr val="accent5">
                    <a:lumMod val="75000"/>
                  </a:schemeClr>
                </a:solidFill>
              </a:rPr>
              <a:t>Ectothermic Tetrapod Phylogenetic Tree</a:t>
            </a:r>
          </a:p>
        </p:txBody>
      </p:sp>
      <p:sp>
        <p:nvSpPr>
          <p:cNvPr id="4" name="Text Placeholder 3">
            <a:extLst>
              <a:ext uri="{FF2B5EF4-FFF2-40B4-BE49-F238E27FC236}">
                <a16:creationId xmlns:a16="http://schemas.microsoft.com/office/drawing/2014/main" id="{FC7F072E-8FBF-9769-1431-28BAAD374488}"/>
              </a:ext>
            </a:extLst>
          </p:cNvPr>
          <p:cNvSpPr>
            <a:spLocks noGrp="1"/>
          </p:cNvSpPr>
          <p:nvPr>
            <p:ph type="body" sz="half" idx="2"/>
          </p:nvPr>
        </p:nvSpPr>
        <p:spPr>
          <a:xfrm>
            <a:off x="7307256" y="2687271"/>
            <a:ext cx="3227715" cy="2872197"/>
          </a:xfrm>
        </p:spPr>
        <p:txBody>
          <a:bodyPr/>
          <a:lstStyle/>
          <a:p>
            <a:r>
              <a:rPr lang="en-CA" dirty="0"/>
              <a:t> </a:t>
            </a:r>
          </a:p>
        </p:txBody>
      </p:sp>
      <p:sp>
        <p:nvSpPr>
          <p:cNvPr id="5" name="Slide Number Placeholder 4">
            <a:extLst>
              <a:ext uri="{FF2B5EF4-FFF2-40B4-BE49-F238E27FC236}">
                <a16:creationId xmlns:a16="http://schemas.microsoft.com/office/drawing/2014/main" id="{89429E6C-247D-A368-3D43-2D6F7A7F2C2B}"/>
              </a:ext>
            </a:extLst>
          </p:cNvPr>
          <p:cNvSpPr>
            <a:spLocks noGrp="1"/>
          </p:cNvSpPr>
          <p:nvPr>
            <p:ph type="sldNum" sz="quarter" idx="12"/>
          </p:nvPr>
        </p:nvSpPr>
        <p:spPr/>
        <p:txBody>
          <a:bodyPr/>
          <a:lstStyle/>
          <a:p>
            <a:pPr algn="l"/>
            <a:fld id="{FAEF9944-A4F6-4C59-AEBD-678D6480B8EA}" type="slidenum">
              <a:rPr lang="en-US" smtClean="0"/>
              <a:pPr algn="l"/>
              <a:t>18</a:t>
            </a:fld>
            <a:endParaRPr lang="en-US" dirty="0"/>
          </a:p>
        </p:txBody>
      </p:sp>
      <p:pic>
        <p:nvPicPr>
          <p:cNvPr id="6" name="Content Placeholder 5" descr="Diagram&#10;&#10;Description automatically generated">
            <a:extLst>
              <a:ext uri="{FF2B5EF4-FFF2-40B4-BE49-F238E27FC236}">
                <a16:creationId xmlns:a16="http://schemas.microsoft.com/office/drawing/2014/main" id="{0FF08112-D31A-6E4D-3C97-3AA1166607DF}"/>
              </a:ext>
            </a:extLst>
          </p:cNvPr>
          <p:cNvPicPr>
            <a:picLocks noGrp="1" noChangeAspect="1"/>
          </p:cNvPicPr>
          <p:nvPr>
            <p:ph idx="1"/>
          </p:nvPr>
        </p:nvPicPr>
        <p:blipFill rotWithShape="1">
          <a:blip r:embed="rId3"/>
          <a:srcRect t="4280" b="2646"/>
          <a:stretch/>
        </p:blipFill>
        <p:spPr bwMode="auto">
          <a:xfrm>
            <a:off x="149536" y="83753"/>
            <a:ext cx="4318166" cy="6690493"/>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6C6F16F0-7CBC-2DF5-E7D7-1532FD3A3845}"/>
              </a:ext>
            </a:extLst>
          </p:cNvPr>
          <p:cNvSpPr txBox="1"/>
          <p:nvPr/>
        </p:nvSpPr>
        <p:spPr>
          <a:xfrm>
            <a:off x="4516193" y="5989416"/>
            <a:ext cx="6677485" cy="784830"/>
          </a:xfrm>
          <a:prstGeom prst="rect">
            <a:avLst/>
          </a:prstGeom>
          <a:noFill/>
        </p:spPr>
        <p:txBody>
          <a:bodyPr wrap="square">
            <a:spAutoFit/>
          </a:bodyPr>
          <a:lstStyle/>
          <a:p>
            <a:pPr fontAlgn="base">
              <a:lnSpc>
                <a:spcPct val="200000"/>
              </a:lnSpc>
              <a:spcAft>
                <a:spcPts val="1200"/>
              </a:spcAft>
            </a:pPr>
            <a:r>
              <a:rPr lang="en-CA" sz="1200" b="1" i="1" dirty="0">
                <a:effectLst/>
                <a:ea typeface="Times New Roman" panose="02020603050405020304" pitchFamily="18" charset="0"/>
              </a:rPr>
              <a:t>Figure 3:</a:t>
            </a:r>
            <a:r>
              <a:rPr lang="en-CA" sz="1200" i="1" dirty="0">
                <a:effectLst/>
                <a:ea typeface="Times New Roman" panose="02020603050405020304" pitchFamily="18" charset="0"/>
              </a:rPr>
              <a:t> Ectothermic tetrapod phylogenetic tree with protective phenotypes (Physical, Chemical, None) categorical variables. </a:t>
            </a:r>
            <a:r>
              <a:rPr lang="en-CA" sz="1200" dirty="0">
                <a:effectLst/>
                <a:ea typeface="Times New Roman" panose="02020603050405020304" pitchFamily="18" charset="0"/>
              </a:rPr>
              <a:t>From Reinke </a:t>
            </a:r>
            <a:r>
              <a:rPr lang="en-CA" sz="1200" i="1" dirty="0">
                <a:effectLst/>
                <a:ea typeface="Times New Roman" panose="02020603050405020304" pitchFamily="18" charset="0"/>
              </a:rPr>
              <a:t>et al.,</a:t>
            </a:r>
            <a:r>
              <a:rPr lang="en-CA" sz="1200" dirty="0">
                <a:effectLst/>
                <a:ea typeface="Times New Roman" panose="02020603050405020304" pitchFamily="18" charset="0"/>
              </a:rPr>
              <a:t> 2022</a:t>
            </a:r>
          </a:p>
        </p:txBody>
      </p:sp>
      <p:sp>
        <p:nvSpPr>
          <p:cNvPr id="9" name="TextBox 8">
            <a:extLst>
              <a:ext uri="{FF2B5EF4-FFF2-40B4-BE49-F238E27FC236}">
                <a16:creationId xmlns:a16="http://schemas.microsoft.com/office/drawing/2014/main" id="{0DDE9CFE-0697-74E2-6B1D-08F474F3B7D3}"/>
              </a:ext>
            </a:extLst>
          </p:cNvPr>
          <p:cNvSpPr txBox="1"/>
          <p:nvPr/>
        </p:nvSpPr>
        <p:spPr>
          <a:xfrm>
            <a:off x="5568844" y="2510852"/>
            <a:ext cx="6250899" cy="923330"/>
          </a:xfrm>
          <a:prstGeom prst="rect">
            <a:avLst/>
          </a:prstGeom>
          <a:noFill/>
        </p:spPr>
        <p:txBody>
          <a:bodyPr wrap="square" rtlCol="0">
            <a:spAutoFit/>
          </a:bodyPr>
          <a:lstStyle/>
          <a:p>
            <a:r>
              <a:rPr lang="en-CA" b="1" dirty="0"/>
              <a:t>Reptiles:</a:t>
            </a:r>
            <a:r>
              <a:rPr lang="en-CA" dirty="0"/>
              <a:t> Squamates, Tuatara, Turtles, Crocodilians</a:t>
            </a:r>
          </a:p>
          <a:p>
            <a:endParaRPr lang="en-CA" dirty="0"/>
          </a:p>
          <a:p>
            <a:r>
              <a:rPr lang="en-CA" b="1" dirty="0"/>
              <a:t>Amphibians: </a:t>
            </a:r>
            <a:r>
              <a:rPr lang="en-CA" dirty="0" err="1"/>
              <a:t>Urans</a:t>
            </a:r>
            <a:r>
              <a:rPr lang="en-CA" dirty="0"/>
              <a:t>, Anurans</a:t>
            </a:r>
          </a:p>
        </p:txBody>
      </p:sp>
    </p:spTree>
    <p:extLst>
      <p:ext uri="{BB962C8B-B14F-4D97-AF65-F5344CB8AC3E}">
        <p14:creationId xmlns:p14="http://schemas.microsoft.com/office/powerpoint/2010/main" val="3299981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52DAE6-6E35-DDDB-D41B-607938F13730}"/>
              </a:ext>
            </a:extLst>
          </p:cNvPr>
          <p:cNvSpPr>
            <a:spLocks noGrp="1"/>
          </p:cNvSpPr>
          <p:nvPr>
            <p:ph type="body" idx="1"/>
          </p:nvPr>
        </p:nvSpPr>
        <p:spPr>
          <a:xfrm>
            <a:off x="1501190" y="2175605"/>
            <a:ext cx="4160520" cy="823912"/>
          </a:xfrm>
        </p:spPr>
        <p:txBody>
          <a:bodyPr/>
          <a:lstStyle/>
          <a:p>
            <a:r>
              <a:rPr lang="en-CA" dirty="0"/>
              <a:t>Explanatory variables</a:t>
            </a:r>
          </a:p>
        </p:txBody>
      </p:sp>
      <p:sp>
        <p:nvSpPr>
          <p:cNvPr id="3" name="Content Placeholder 2">
            <a:extLst>
              <a:ext uri="{FF2B5EF4-FFF2-40B4-BE49-F238E27FC236}">
                <a16:creationId xmlns:a16="http://schemas.microsoft.com/office/drawing/2014/main" id="{1DB95FAE-B6B6-7AAF-63E3-37166D2086B0}"/>
              </a:ext>
            </a:extLst>
          </p:cNvPr>
          <p:cNvSpPr>
            <a:spLocks noGrp="1"/>
          </p:cNvSpPr>
          <p:nvPr>
            <p:ph sz="half" idx="2"/>
          </p:nvPr>
        </p:nvSpPr>
        <p:spPr>
          <a:xfrm>
            <a:off x="1371601" y="3088104"/>
            <a:ext cx="4724400" cy="2779361"/>
          </a:xfrm>
        </p:spPr>
        <p:txBody>
          <a:bodyPr>
            <a:noAutofit/>
          </a:bodyPr>
          <a:lstStyle/>
          <a:p>
            <a:pPr marL="342900" indent="-342900">
              <a:buAutoNum type="arabicPeriod"/>
            </a:pPr>
            <a:r>
              <a:rPr lang="en-CA" b="1" dirty="0"/>
              <a:t>Body Mass</a:t>
            </a:r>
            <a:r>
              <a:rPr lang="en-CA" dirty="0"/>
              <a:t> (in grams)</a:t>
            </a:r>
          </a:p>
          <a:p>
            <a:pPr marL="342900" indent="-342900">
              <a:buAutoNum type="arabicPeriod"/>
            </a:pPr>
            <a:r>
              <a:rPr lang="en-CA" b="1" dirty="0"/>
              <a:t>Annual Fecundity: </a:t>
            </a:r>
            <a:r>
              <a:rPr lang="en-CA" dirty="0">
                <a:effectLst/>
                <a:ea typeface="Calibri" panose="020F0502020204030204" pitchFamily="34" charset="0"/>
                <a:cs typeface="Times New Roman" panose="02020603050405020304" pitchFamily="18" charset="0"/>
              </a:rPr>
              <a:t>average number of offspring produced by an individual of that species per year</a:t>
            </a:r>
            <a:endParaRPr lang="en-CA" b="1" dirty="0"/>
          </a:p>
          <a:p>
            <a:pPr marL="342900" indent="-342900">
              <a:buAutoNum type="arabicPeriod"/>
            </a:pPr>
            <a:r>
              <a:rPr lang="en-CA" b="1" dirty="0"/>
              <a:t>Age at First Reproduction</a:t>
            </a:r>
          </a:p>
        </p:txBody>
      </p:sp>
      <p:sp>
        <p:nvSpPr>
          <p:cNvPr id="4" name="Text Placeholder 3">
            <a:extLst>
              <a:ext uri="{FF2B5EF4-FFF2-40B4-BE49-F238E27FC236}">
                <a16:creationId xmlns:a16="http://schemas.microsoft.com/office/drawing/2014/main" id="{B6BBB3C7-5E9C-AB12-D019-A5D814845A6B}"/>
              </a:ext>
            </a:extLst>
          </p:cNvPr>
          <p:cNvSpPr>
            <a:spLocks noGrp="1"/>
          </p:cNvSpPr>
          <p:nvPr>
            <p:ph type="body" sz="quarter" idx="3"/>
          </p:nvPr>
        </p:nvSpPr>
        <p:spPr>
          <a:xfrm>
            <a:off x="6701639" y="2175605"/>
            <a:ext cx="4160520" cy="823912"/>
          </a:xfrm>
        </p:spPr>
        <p:txBody>
          <a:bodyPr/>
          <a:lstStyle/>
          <a:p>
            <a:r>
              <a:rPr lang="en-CA" dirty="0"/>
              <a:t>Response variables</a:t>
            </a:r>
          </a:p>
        </p:txBody>
      </p:sp>
      <p:sp>
        <p:nvSpPr>
          <p:cNvPr id="5" name="Content Placeholder 4">
            <a:extLst>
              <a:ext uri="{FF2B5EF4-FFF2-40B4-BE49-F238E27FC236}">
                <a16:creationId xmlns:a16="http://schemas.microsoft.com/office/drawing/2014/main" id="{C03F62C5-AF9C-416A-3FE6-80992704860B}"/>
              </a:ext>
            </a:extLst>
          </p:cNvPr>
          <p:cNvSpPr>
            <a:spLocks noGrp="1"/>
          </p:cNvSpPr>
          <p:nvPr>
            <p:ph sz="quarter" idx="4"/>
          </p:nvPr>
        </p:nvSpPr>
        <p:spPr>
          <a:xfrm>
            <a:off x="6701639" y="3088105"/>
            <a:ext cx="4477387" cy="2779361"/>
          </a:xfrm>
        </p:spPr>
        <p:txBody>
          <a:bodyPr>
            <a:noAutofit/>
          </a:bodyPr>
          <a:lstStyle/>
          <a:p>
            <a:pPr marL="342900" indent="-342900">
              <a:buAutoNum type="alphaLcPeriod"/>
            </a:pPr>
            <a:r>
              <a:rPr lang="en-CA" b="1" dirty="0"/>
              <a:t>Longevity:</a:t>
            </a:r>
            <a:r>
              <a:rPr lang="en-CA" dirty="0"/>
              <a:t> </a:t>
            </a:r>
            <a:r>
              <a:rPr lang="en-US" dirty="0"/>
              <a:t>number of years from the age at first reproduction at which 95% of the individuals in a population have died</a:t>
            </a:r>
            <a:endParaRPr lang="en-CA" dirty="0"/>
          </a:p>
          <a:p>
            <a:pPr marL="342900" indent="-342900">
              <a:buAutoNum type="alphaLcPeriod"/>
            </a:pPr>
            <a:r>
              <a:rPr lang="en-CA" b="1" dirty="0"/>
              <a:t>Rate of Aging: </a:t>
            </a:r>
            <a:r>
              <a:rPr lang="en-US" dirty="0"/>
              <a:t>the mortality slope derived from a </a:t>
            </a:r>
            <a:r>
              <a:rPr lang="en-US" dirty="0" err="1"/>
              <a:t>Gompertz</a:t>
            </a:r>
            <a:r>
              <a:rPr lang="en-US" dirty="0"/>
              <a:t> model </a:t>
            </a:r>
            <a:endParaRPr lang="en-CA" dirty="0"/>
          </a:p>
        </p:txBody>
      </p:sp>
      <p:sp>
        <p:nvSpPr>
          <p:cNvPr id="6" name="Slide Number Placeholder 5">
            <a:extLst>
              <a:ext uri="{FF2B5EF4-FFF2-40B4-BE49-F238E27FC236}">
                <a16:creationId xmlns:a16="http://schemas.microsoft.com/office/drawing/2014/main" id="{62F5851D-1E79-A5DD-4640-9B2A0EFD02A9}"/>
              </a:ext>
            </a:extLst>
          </p:cNvPr>
          <p:cNvSpPr>
            <a:spLocks noGrp="1"/>
          </p:cNvSpPr>
          <p:nvPr>
            <p:ph type="sldNum" sz="quarter" idx="12"/>
          </p:nvPr>
        </p:nvSpPr>
        <p:spPr/>
        <p:txBody>
          <a:bodyPr/>
          <a:lstStyle/>
          <a:p>
            <a:pPr algn="l"/>
            <a:fld id="{FAEF9944-A4F6-4C59-AEBD-678D6480B8EA}" type="slidenum">
              <a:rPr lang="en-US" smtClean="0"/>
              <a:pPr algn="l"/>
              <a:t>19</a:t>
            </a:fld>
            <a:endParaRPr lang="en-US" dirty="0"/>
          </a:p>
        </p:txBody>
      </p:sp>
      <p:sp>
        <p:nvSpPr>
          <p:cNvPr id="7" name="Title 6">
            <a:extLst>
              <a:ext uri="{FF2B5EF4-FFF2-40B4-BE49-F238E27FC236}">
                <a16:creationId xmlns:a16="http://schemas.microsoft.com/office/drawing/2014/main" id="{9BAC8AF1-1B73-59BC-1486-6156024E0AA6}"/>
              </a:ext>
            </a:extLst>
          </p:cNvPr>
          <p:cNvSpPr>
            <a:spLocks noGrp="1"/>
          </p:cNvSpPr>
          <p:nvPr>
            <p:ph type="title"/>
          </p:nvPr>
        </p:nvSpPr>
        <p:spPr>
          <a:xfrm>
            <a:off x="4933263" y="554646"/>
            <a:ext cx="8770571" cy="1345269"/>
          </a:xfrm>
        </p:spPr>
        <p:txBody>
          <a:bodyPr/>
          <a:lstStyle/>
          <a:p>
            <a:r>
              <a:rPr lang="en-CA" dirty="0">
                <a:solidFill>
                  <a:schemeClr val="accent5">
                    <a:lumMod val="75000"/>
                  </a:schemeClr>
                </a:solidFill>
              </a:rPr>
              <a:t>Dataset</a:t>
            </a:r>
          </a:p>
        </p:txBody>
      </p:sp>
    </p:spTree>
    <p:extLst>
      <p:ext uri="{BB962C8B-B14F-4D97-AF65-F5344CB8AC3E}">
        <p14:creationId xmlns:p14="http://schemas.microsoft.com/office/powerpoint/2010/main" val="815475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8D9-A244-01AE-EA17-DB1F26EC3A19}"/>
              </a:ext>
            </a:extLst>
          </p:cNvPr>
          <p:cNvSpPr>
            <a:spLocks noGrp="1"/>
          </p:cNvSpPr>
          <p:nvPr>
            <p:ph type="title"/>
          </p:nvPr>
        </p:nvSpPr>
        <p:spPr>
          <a:xfrm>
            <a:off x="1828800" y="442220"/>
            <a:ext cx="8862011" cy="1426337"/>
          </a:xfrm>
        </p:spPr>
        <p:txBody>
          <a:bodyPr/>
          <a:lstStyle/>
          <a:p>
            <a:pPr algn="ctr"/>
            <a:r>
              <a:rPr lang="en-US" dirty="0">
                <a:solidFill>
                  <a:schemeClr val="accent4">
                    <a:lumMod val="75000"/>
                  </a:schemeClr>
                </a:solidFill>
                <a:ea typeface="Meiryo"/>
              </a:rPr>
              <a:t>Presentation Outline</a:t>
            </a:r>
            <a:endParaRPr lang="en-US" dirty="0">
              <a:solidFill>
                <a:schemeClr val="accent4">
                  <a:lumMod val="75000"/>
                </a:schemeClr>
              </a:solidFill>
            </a:endParaRPr>
          </a:p>
        </p:txBody>
      </p:sp>
      <p:sp>
        <p:nvSpPr>
          <p:cNvPr id="3" name="Content Placeholder 2">
            <a:extLst>
              <a:ext uri="{FF2B5EF4-FFF2-40B4-BE49-F238E27FC236}">
                <a16:creationId xmlns:a16="http://schemas.microsoft.com/office/drawing/2014/main" id="{42D97C15-A59D-3A15-EC71-16CEC0590730}"/>
              </a:ext>
            </a:extLst>
          </p:cNvPr>
          <p:cNvSpPr>
            <a:spLocks noGrp="1"/>
          </p:cNvSpPr>
          <p:nvPr>
            <p:ph idx="1"/>
          </p:nvPr>
        </p:nvSpPr>
        <p:spPr>
          <a:xfrm>
            <a:off x="1920240" y="2312275"/>
            <a:ext cx="9028706" cy="3945401"/>
          </a:xfrm>
        </p:spPr>
        <p:txBody>
          <a:bodyPr vert="horz" lIns="109728" tIns="109728" rIns="109728" bIns="91440" rtlCol="0" anchor="t">
            <a:noAutofit/>
          </a:bodyPr>
          <a:lstStyle/>
          <a:p>
            <a:pPr marL="342900" indent="-342900">
              <a:buAutoNum type="arabicPeriod"/>
            </a:pPr>
            <a:r>
              <a:rPr lang="en-US" dirty="0">
                <a:solidFill>
                  <a:schemeClr val="tx1"/>
                </a:solidFill>
                <a:ea typeface="Meiryo"/>
              </a:rPr>
              <a:t>Introduction and Background</a:t>
            </a:r>
          </a:p>
          <a:p>
            <a:pPr marL="342900" indent="-342900">
              <a:buAutoNum type="arabicPeriod"/>
            </a:pPr>
            <a:r>
              <a:rPr lang="en-US" dirty="0">
                <a:solidFill>
                  <a:schemeClr val="tx1"/>
                </a:solidFill>
              </a:rPr>
              <a:t>Objectives</a:t>
            </a:r>
          </a:p>
          <a:p>
            <a:pPr marL="342900" indent="-342900">
              <a:buAutoNum type="arabicPeriod"/>
            </a:pPr>
            <a:r>
              <a:rPr lang="en-US" dirty="0">
                <a:solidFill>
                  <a:schemeClr val="tx1"/>
                </a:solidFill>
                <a:ea typeface="Meiryo"/>
              </a:rPr>
              <a:t>Types of PCMs</a:t>
            </a:r>
          </a:p>
          <a:p>
            <a:pPr marL="342900" indent="-342900">
              <a:buAutoNum type="arabicPeriod"/>
            </a:pPr>
            <a:r>
              <a:rPr lang="en-US" dirty="0">
                <a:solidFill>
                  <a:schemeClr val="tx1"/>
                </a:solidFill>
                <a:ea typeface="Meiryo"/>
              </a:rPr>
              <a:t>Methods</a:t>
            </a:r>
          </a:p>
          <a:p>
            <a:pPr marL="342900" indent="-342900">
              <a:buAutoNum type="arabicPeriod"/>
            </a:pPr>
            <a:r>
              <a:rPr lang="en-US" dirty="0">
                <a:solidFill>
                  <a:schemeClr val="tx1"/>
                </a:solidFill>
                <a:ea typeface="Meiryo"/>
              </a:rPr>
              <a:t>Results</a:t>
            </a:r>
          </a:p>
          <a:p>
            <a:pPr marL="342900" indent="-342900">
              <a:buAutoNum type="arabicPeriod"/>
            </a:pPr>
            <a:r>
              <a:rPr lang="en-US" dirty="0">
                <a:solidFill>
                  <a:schemeClr val="tx1"/>
                </a:solidFill>
                <a:ea typeface="Meiryo"/>
              </a:rPr>
              <a:t>Main Conclusions and Further Research</a:t>
            </a:r>
          </a:p>
          <a:p>
            <a:pPr marL="342900" indent="-342900">
              <a:buAutoNum type="arabicPeriod"/>
            </a:pPr>
            <a:r>
              <a:rPr lang="en-US" dirty="0">
                <a:solidFill>
                  <a:schemeClr val="tx1"/>
                </a:solidFill>
                <a:ea typeface="Meiryo"/>
              </a:rPr>
              <a:t>Bibliography</a:t>
            </a:r>
          </a:p>
          <a:p>
            <a:pPr marL="342900" indent="-342900">
              <a:buAutoNum type="arabicPeriod"/>
            </a:pPr>
            <a:r>
              <a:rPr lang="en-US" dirty="0">
                <a:solidFill>
                  <a:schemeClr val="tx1"/>
                </a:solidFill>
                <a:ea typeface="Meiryo"/>
              </a:rPr>
              <a:t>Questions</a:t>
            </a:r>
          </a:p>
        </p:txBody>
      </p:sp>
      <p:sp>
        <p:nvSpPr>
          <p:cNvPr id="4" name="Slide Number Placeholder 3">
            <a:extLst>
              <a:ext uri="{FF2B5EF4-FFF2-40B4-BE49-F238E27FC236}">
                <a16:creationId xmlns:a16="http://schemas.microsoft.com/office/drawing/2014/main" id="{A13FD0E1-861C-CC12-872E-A530682D6446}"/>
              </a:ext>
            </a:extLst>
          </p:cNvPr>
          <p:cNvSpPr>
            <a:spLocks noGrp="1"/>
          </p:cNvSpPr>
          <p:nvPr>
            <p:ph type="sldNum" sz="quarter" idx="12"/>
          </p:nvPr>
        </p:nvSpPr>
        <p:spPr/>
        <p:txBody>
          <a:bodyPr/>
          <a:lstStyle/>
          <a:p>
            <a:pPr algn="l"/>
            <a:fld id="{FAEF9944-A4F6-4C59-AEBD-678D6480B8EA}" type="slidenum">
              <a:rPr lang="en-US" smtClean="0"/>
              <a:pPr algn="l"/>
              <a:t>2</a:t>
            </a:fld>
            <a:endParaRPr lang="en-US"/>
          </a:p>
        </p:txBody>
      </p:sp>
      <p:pic>
        <p:nvPicPr>
          <p:cNvPr id="13" name="Graphic 12" descr="Turtle outline">
            <a:extLst>
              <a:ext uri="{FF2B5EF4-FFF2-40B4-BE49-F238E27FC236}">
                <a16:creationId xmlns:a16="http://schemas.microsoft.com/office/drawing/2014/main" id="{04B1E7F3-A1BF-E3B8-3483-8C0729391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2790" y="1015779"/>
            <a:ext cx="914400" cy="914400"/>
          </a:xfrm>
          <a:prstGeom prst="rect">
            <a:avLst/>
          </a:prstGeom>
        </p:spPr>
      </p:pic>
      <p:pic>
        <p:nvPicPr>
          <p:cNvPr id="17" name="Graphic 16" descr="Statistics with solid fill">
            <a:extLst>
              <a:ext uri="{FF2B5EF4-FFF2-40B4-BE49-F238E27FC236}">
                <a16:creationId xmlns:a16="http://schemas.microsoft.com/office/drawing/2014/main" id="{BF0D391C-8B4D-AF5D-73A6-AF91CD1134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83434" y="1105719"/>
            <a:ext cx="734519" cy="734519"/>
          </a:xfrm>
          <a:prstGeom prst="rect">
            <a:avLst/>
          </a:prstGeom>
        </p:spPr>
      </p:pic>
    </p:spTree>
    <p:extLst>
      <p:ext uri="{BB962C8B-B14F-4D97-AF65-F5344CB8AC3E}">
        <p14:creationId xmlns:p14="http://schemas.microsoft.com/office/powerpoint/2010/main" val="3043451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FA5A-FBFB-935B-2A02-30D9743C9982}"/>
              </a:ext>
            </a:extLst>
          </p:cNvPr>
          <p:cNvSpPr>
            <a:spLocks noGrp="1"/>
          </p:cNvSpPr>
          <p:nvPr>
            <p:ph type="title"/>
          </p:nvPr>
        </p:nvSpPr>
        <p:spPr>
          <a:xfrm>
            <a:off x="1920239" y="674567"/>
            <a:ext cx="8770571" cy="1345269"/>
          </a:xfrm>
        </p:spPr>
        <p:txBody>
          <a:bodyPr/>
          <a:lstStyle/>
          <a:p>
            <a:r>
              <a:rPr lang="en-CA" dirty="0">
                <a:solidFill>
                  <a:schemeClr val="accent5">
                    <a:lumMod val="75000"/>
                  </a:schemeClr>
                </a:solidFill>
              </a:rPr>
              <a:t>Research Design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2AFC7D-820A-C162-4A42-E37A8F82DF4D}"/>
                  </a:ext>
                </a:extLst>
              </p:cNvPr>
              <p:cNvSpPr>
                <a:spLocks noGrp="1"/>
              </p:cNvSpPr>
              <p:nvPr>
                <p:ph idx="1"/>
              </p:nvPr>
            </p:nvSpPr>
            <p:spPr>
              <a:xfrm>
                <a:off x="1920239" y="2274800"/>
                <a:ext cx="8770571" cy="3651504"/>
              </a:xfrm>
            </p:spPr>
            <p:txBody>
              <a:bodyPr>
                <a:noAutofit/>
              </a:bodyPr>
              <a:lstStyle/>
              <a:p>
                <a:r>
                  <a:rPr lang="en-CA" dirty="0"/>
                  <a:t>6 evolutionary hypotheses, each evaluated by linear regression using:</a:t>
                </a:r>
              </a:p>
              <a:p>
                <a:pPr marL="342900" indent="-342900" algn="ctr">
                  <a:buFont typeface="+mj-lt"/>
                  <a:buAutoNum type="arabicParenR"/>
                </a:pPr>
                <a:r>
                  <a:rPr lang="en-CA" b="1" dirty="0"/>
                  <a:t>OLS</a:t>
                </a:r>
              </a:p>
              <a:p>
                <a:pPr marL="342900" indent="-342900" algn="ctr">
                  <a:buFont typeface="+mj-lt"/>
                  <a:buAutoNum type="arabicParenR"/>
                </a:pPr>
                <a:r>
                  <a:rPr lang="en-CA" b="1" dirty="0"/>
                  <a:t>PGLS</a:t>
                </a:r>
              </a:p>
              <a:p>
                <a:pPr marL="342900" indent="-342900" algn="ctr">
                  <a:buFont typeface="+mj-lt"/>
                  <a:buAutoNum type="arabicParenR"/>
                </a:pPr>
                <a:r>
                  <a:rPr lang="en-CA" b="1" dirty="0"/>
                  <a:t>PICs</a:t>
                </a:r>
                <a:endParaRPr lang="en-CA" dirty="0"/>
              </a:p>
              <a:p>
                <a:r>
                  <a:rPr lang="en-CA" dirty="0">
                    <a:solidFill>
                      <a:srgbClr val="0E101A"/>
                    </a:solidFill>
                    <a:ea typeface="Calibri" panose="020F0502020204030204" pitchFamily="34" charset="0"/>
                  </a:rPr>
                  <a:t>C</a:t>
                </a:r>
                <a:r>
                  <a:rPr lang="en-CA" dirty="0">
                    <a:solidFill>
                      <a:srgbClr val="0E101A"/>
                    </a:solidFill>
                    <a:effectLst/>
                    <a:ea typeface="Calibri" panose="020F0502020204030204" pitchFamily="34" charset="0"/>
                  </a:rPr>
                  <a:t>ompared for regression parameter estimates, </a:t>
                </a:r>
                <a:r>
                  <a:rPr lang="en-CA" dirty="0">
                    <a:solidFill>
                      <a:srgbClr val="0E101A"/>
                    </a:solidFill>
                    <a:effectLst/>
                    <a:ea typeface="Calibri" panose="020F0502020204030204" pitchFamily="34" charset="0"/>
                    <a:cs typeface="Times New Roman" panose="02020603050405020304" pitchFamily="18" charset="0"/>
                  </a:rPr>
                  <a:t>coefficients of determination, F-statistics, p-values, </a:t>
                </a:r>
                <a:r>
                  <a:rPr lang="en-CA" dirty="0">
                    <a:solidFill>
                      <a:srgbClr val="0E101A"/>
                    </a:solidFill>
                    <a:effectLst/>
                    <a:ea typeface="Calibri" panose="020F0502020204030204" pitchFamily="34" charset="0"/>
                  </a:rPr>
                  <a:t>and model AIC* values.</a:t>
                </a:r>
                <a:r>
                  <a:rPr lang="en-CA" dirty="0">
                    <a:solidFill>
                      <a:srgbClr val="0E101A"/>
                    </a:solidFill>
                    <a:effectLst/>
                    <a:ea typeface="Calibri" panose="020F0502020204030204" pitchFamily="34" charset="0"/>
                    <a:cs typeface="Times New Roman" panose="02020603050405020304" pitchFamily="18" charset="0"/>
                  </a:rPr>
                  <a:t> All hypotheses were tested with </a:t>
                </a:r>
                <a14:m>
                  <m:oMath xmlns:m="http://schemas.openxmlformats.org/officeDocument/2006/math">
                    <m:r>
                      <a:rPr lang="en-CA" i="1" smtClean="0">
                        <a:solidFill>
                          <a:srgbClr val="0E101A"/>
                        </a:solidFill>
                        <a:effectLst/>
                        <a:latin typeface="Cambria Math" panose="02040503050406030204" pitchFamily="18" charset="0"/>
                        <a:ea typeface="Cambria Math" panose="02040503050406030204" pitchFamily="18" charset="0"/>
                        <a:cs typeface="Times New Roman" panose="02020603050405020304" pitchFamily="18" charset="0"/>
                      </a:rPr>
                      <m:t>𝛼</m:t>
                    </m:r>
                    <m:r>
                      <a:rPr lang="en-CA" b="0" i="1" smtClean="0">
                        <a:solidFill>
                          <a:srgbClr val="0E101A"/>
                        </a:solidFill>
                        <a:effectLst/>
                        <a:latin typeface="Cambria Math" panose="02040503050406030204" pitchFamily="18" charset="0"/>
                        <a:ea typeface="Cambria Math" panose="02040503050406030204" pitchFamily="18" charset="0"/>
                        <a:cs typeface="Times New Roman" panose="02020603050405020304" pitchFamily="18" charset="0"/>
                      </a:rPr>
                      <m:t>=0.05</m:t>
                    </m:r>
                  </m:oMath>
                </a14:m>
                <a:r>
                  <a:rPr lang="en-CA" dirty="0">
                    <a:solidFill>
                      <a:srgbClr val="0E101A"/>
                    </a:solidFill>
                    <a:effectLst/>
                    <a:ea typeface="Calibri" panose="020F0502020204030204" pitchFamily="34" charset="0"/>
                    <a:cs typeface="Times New Roman" panose="02020603050405020304" pitchFamily="18" charset="0"/>
                  </a:rPr>
                  <a:t> </a:t>
                </a:r>
                <a:endParaRPr lang="en-CA" dirty="0"/>
              </a:p>
            </p:txBody>
          </p:sp>
        </mc:Choice>
        <mc:Fallback xmlns="">
          <p:sp>
            <p:nvSpPr>
              <p:cNvPr id="3" name="Content Placeholder 2">
                <a:extLst>
                  <a:ext uri="{FF2B5EF4-FFF2-40B4-BE49-F238E27FC236}">
                    <a16:creationId xmlns:a16="http://schemas.microsoft.com/office/drawing/2014/main" id="{AC2AFC7D-820A-C162-4A42-E37A8F82DF4D}"/>
                  </a:ext>
                </a:extLst>
              </p:cNvPr>
              <p:cNvSpPr>
                <a:spLocks noGrp="1" noRot="1" noChangeAspect="1" noMove="1" noResize="1" noEditPoints="1" noAdjustHandles="1" noChangeArrowheads="1" noChangeShapeType="1" noTextEdit="1"/>
              </p:cNvSpPr>
              <p:nvPr>
                <p:ph idx="1"/>
              </p:nvPr>
            </p:nvSpPr>
            <p:spPr>
              <a:xfrm>
                <a:off x="1920239" y="2274800"/>
                <a:ext cx="8770571" cy="3651504"/>
              </a:xfrm>
              <a:blipFill>
                <a:blip r:embed="rId3"/>
                <a:stretch>
                  <a:fillRect l="-347" b="-3172"/>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21381DF3-50F6-7F7C-7D5F-E9A2D0B21AF9}"/>
              </a:ext>
            </a:extLst>
          </p:cNvPr>
          <p:cNvSpPr>
            <a:spLocks noGrp="1"/>
          </p:cNvSpPr>
          <p:nvPr>
            <p:ph type="sldNum" sz="quarter" idx="12"/>
          </p:nvPr>
        </p:nvSpPr>
        <p:spPr/>
        <p:txBody>
          <a:bodyPr/>
          <a:lstStyle/>
          <a:p>
            <a:pPr algn="l"/>
            <a:fld id="{FAEF9944-A4F6-4C59-AEBD-678D6480B8EA}" type="slidenum">
              <a:rPr lang="en-US" smtClean="0"/>
              <a:pPr algn="l"/>
              <a:t>20</a:t>
            </a:fld>
            <a:endParaRPr lang="en-US" dirty="0"/>
          </a:p>
        </p:txBody>
      </p:sp>
      <p:sp>
        <p:nvSpPr>
          <p:cNvPr id="5" name="TextBox 4">
            <a:extLst>
              <a:ext uri="{FF2B5EF4-FFF2-40B4-BE49-F238E27FC236}">
                <a16:creationId xmlns:a16="http://schemas.microsoft.com/office/drawing/2014/main" id="{A32D76B4-CBBA-DDC5-4EF9-EBBBAF9F1BF4}"/>
              </a:ext>
            </a:extLst>
          </p:cNvPr>
          <p:cNvSpPr txBox="1"/>
          <p:nvPr/>
        </p:nvSpPr>
        <p:spPr>
          <a:xfrm>
            <a:off x="290945" y="6399090"/>
            <a:ext cx="2313709" cy="307777"/>
          </a:xfrm>
          <a:prstGeom prst="rect">
            <a:avLst/>
          </a:prstGeom>
          <a:noFill/>
        </p:spPr>
        <p:txBody>
          <a:bodyPr wrap="square" rtlCol="0">
            <a:spAutoFit/>
          </a:bodyPr>
          <a:lstStyle/>
          <a:p>
            <a:r>
              <a:rPr lang="en-CA" sz="1400" dirty="0"/>
              <a:t>*AIC=2K-2ln(L)</a:t>
            </a:r>
          </a:p>
        </p:txBody>
      </p:sp>
    </p:spTree>
    <p:extLst>
      <p:ext uri="{BB962C8B-B14F-4D97-AF65-F5344CB8AC3E}">
        <p14:creationId xmlns:p14="http://schemas.microsoft.com/office/powerpoint/2010/main" val="1199878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245E-EB9B-9A72-0258-F71FAD407684}"/>
              </a:ext>
            </a:extLst>
          </p:cNvPr>
          <p:cNvSpPr>
            <a:spLocks noGrp="1"/>
          </p:cNvSpPr>
          <p:nvPr>
            <p:ph type="title"/>
          </p:nvPr>
        </p:nvSpPr>
        <p:spPr/>
        <p:txBody>
          <a:bodyPr/>
          <a:lstStyle/>
          <a:p>
            <a:r>
              <a:rPr lang="en-CA" dirty="0"/>
              <a:t>RESULTS</a:t>
            </a:r>
          </a:p>
        </p:txBody>
      </p:sp>
      <p:sp>
        <p:nvSpPr>
          <p:cNvPr id="3" name="Slide Number Placeholder 2">
            <a:extLst>
              <a:ext uri="{FF2B5EF4-FFF2-40B4-BE49-F238E27FC236}">
                <a16:creationId xmlns:a16="http://schemas.microsoft.com/office/drawing/2014/main" id="{1A22FFA8-CD08-944F-2FDC-431BB143B5B0}"/>
              </a:ext>
            </a:extLst>
          </p:cNvPr>
          <p:cNvSpPr>
            <a:spLocks noGrp="1"/>
          </p:cNvSpPr>
          <p:nvPr>
            <p:ph type="sldNum" sz="quarter" idx="12"/>
          </p:nvPr>
        </p:nvSpPr>
        <p:spPr/>
        <p:txBody>
          <a:bodyPr/>
          <a:lstStyle/>
          <a:p>
            <a:pPr algn="l"/>
            <a:fld id="{FAEF9944-A4F6-4C59-AEBD-678D6480B8EA}" type="slidenum">
              <a:rPr lang="en-US" smtClean="0"/>
              <a:pPr algn="l"/>
              <a:t>21</a:t>
            </a:fld>
            <a:endParaRPr lang="en-US" dirty="0"/>
          </a:p>
        </p:txBody>
      </p:sp>
      <p:sp>
        <p:nvSpPr>
          <p:cNvPr id="4" name="Text Placeholder 3">
            <a:extLst>
              <a:ext uri="{FF2B5EF4-FFF2-40B4-BE49-F238E27FC236}">
                <a16:creationId xmlns:a16="http://schemas.microsoft.com/office/drawing/2014/main" id="{83487F73-39D3-F8E7-1DCF-DFD4C5A8219D}"/>
              </a:ext>
            </a:extLst>
          </p:cNvPr>
          <p:cNvSpPr>
            <a:spLocks noGrp="1"/>
          </p:cNvSpPr>
          <p:nvPr>
            <p:ph type="body" idx="1"/>
          </p:nvPr>
        </p:nvSpPr>
        <p:spPr/>
        <p:txBody>
          <a:bodyPr>
            <a:normAutofit fontScale="85000" lnSpcReduction="10000"/>
          </a:bodyPr>
          <a:lstStyle/>
          <a:p>
            <a:r>
              <a:rPr lang="en-CA" dirty="0"/>
              <a:t>Figures and Tables</a:t>
            </a:r>
          </a:p>
        </p:txBody>
      </p:sp>
    </p:spTree>
    <p:extLst>
      <p:ext uri="{BB962C8B-B14F-4D97-AF65-F5344CB8AC3E}">
        <p14:creationId xmlns:p14="http://schemas.microsoft.com/office/powerpoint/2010/main" val="1181369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EC5CC0-93B7-A91A-B9AB-E907F9A23643}"/>
              </a:ext>
            </a:extLst>
          </p:cNvPr>
          <p:cNvSpPr>
            <a:spLocks noGrp="1"/>
          </p:cNvSpPr>
          <p:nvPr>
            <p:ph type="sldNum" sz="quarter" idx="12"/>
          </p:nvPr>
        </p:nvSpPr>
        <p:spPr>
          <a:xfrm>
            <a:off x="10866622" y="6170491"/>
            <a:ext cx="1188720" cy="457200"/>
          </a:xfrm>
        </p:spPr>
        <p:txBody>
          <a:bodyPr/>
          <a:lstStyle/>
          <a:p>
            <a:pPr algn="l"/>
            <a:fld id="{FAEF9944-A4F6-4C59-AEBD-678D6480B8EA}" type="slidenum">
              <a:rPr lang="en-US" smtClean="0"/>
              <a:pPr algn="l"/>
              <a:t>22</a:t>
            </a:fld>
            <a:endParaRPr lang="en-US" dirty="0"/>
          </a:p>
        </p:txBody>
      </p:sp>
      <p:graphicFrame>
        <p:nvGraphicFramePr>
          <p:cNvPr id="3" name="Table 3">
            <a:extLst>
              <a:ext uri="{FF2B5EF4-FFF2-40B4-BE49-F238E27FC236}">
                <a16:creationId xmlns:a16="http://schemas.microsoft.com/office/drawing/2014/main" id="{A3C9BDEB-8F9E-59AD-71E9-BDFB8F08AFA5}"/>
              </a:ext>
            </a:extLst>
          </p:cNvPr>
          <p:cNvGraphicFramePr>
            <a:graphicFrameLocks noGrp="1"/>
          </p:cNvGraphicFramePr>
          <p:nvPr>
            <p:extLst>
              <p:ext uri="{D42A27DB-BD31-4B8C-83A1-F6EECF244321}">
                <p14:modId xmlns:p14="http://schemas.microsoft.com/office/powerpoint/2010/main" val="2953583005"/>
              </p:ext>
            </p:extLst>
          </p:nvPr>
        </p:nvGraphicFramePr>
        <p:xfrm>
          <a:off x="1640174" y="1414275"/>
          <a:ext cx="9226448" cy="2560320"/>
        </p:xfrm>
        <a:graphic>
          <a:graphicData uri="http://schemas.openxmlformats.org/drawingml/2006/table">
            <a:tbl>
              <a:tblPr firstRow="1" bandRow="1">
                <a:tableStyleId>{21E4AEA4-8DFA-4A89-87EB-49C32662AFE0}</a:tableStyleId>
              </a:tblPr>
              <a:tblGrid>
                <a:gridCol w="2306612">
                  <a:extLst>
                    <a:ext uri="{9D8B030D-6E8A-4147-A177-3AD203B41FA5}">
                      <a16:colId xmlns:a16="http://schemas.microsoft.com/office/drawing/2014/main" val="117999472"/>
                    </a:ext>
                  </a:extLst>
                </a:gridCol>
                <a:gridCol w="2306612">
                  <a:extLst>
                    <a:ext uri="{9D8B030D-6E8A-4147-A177-3AD203B41FA5}">
                      <a16:colId xmlns:a16="http://schemas.microsoft.com/office/drawing/2014/main" val="3606286715"/>
                    </a:ext>
                  </a:extLst>
                </a:gridCol>
                <a:gridCol w="2306612">
                  <a:extLst>
                    <a:ext uri="{9D8B030D-6E8A-4147-A177-3AD203B41FA5}">
                      <a16:colId xmlns:a16="http://schemas.microsoft.com/office/drawing/2014/main" val="72799205"/>
                    </a:ext>
                  </a:extLst>
                </a:gridCol>
                <a:gridCol w="2306612">
                  <a:extLst>
                    <a:ext uri="{9D8B030D-6E8A-4147-A177-3AD203B41FA5}">
                      <a16:colId xmlns:a16="http://schemas.microsoft.com/office/drawing/2014/main" val="4195602715"/>
                    </a:ext>
                  </a:extLst>
                </a:gridCol>
              </a:tblGrid>
              <a:tr h="370840">
                <a:tc>
                  <a:txBody>
                    <a:bodyPr/>
                    <a:lstStyle/>
                    <a:p>
                      <a:r>
                        <a:rPr lang="en-CA" sz="1800" dirty="0"/>
                        <a:t>Variable</a:t>
                      </a:r>
                    </a:p>
                  </a:txBody>
                  <a:tcPr/>
                </a:tc>
                <a:tc>
                  <a:txBody>
                    <a:bodyPr/>
                    <a:lstStyle/>
                    <a:p>
                      <a:r>
                        <a:rPr lang="en-CA" sz="1800" dirty="0"/>
                        <a:t>Mean</a:t>
                      </a:r>
                    </a:p>
                  </a:txBody>
                  <a:tcPr/>
                </a:tc>
                <a:tc>
                  <a:txBody>
                    <a:bodyPr/>
                    <a:lstStyle/>
                    <a:p>
                      <a:r>
                        <a:rPr lang="en-CA" sz="1800" dirty="0"/>
                        <a:t>Standard Deviation</a:t>
                      </a:r>
                    </a:p>
                  </a:txBody>
                  <a:tcPr/>
                </a:tc>
                <a:tc>
                  <a:txBody>
                    <a:bodyPr/>
                    <a:lstStyle/>
                    <a:p>
                      <a:r>
                        <a:rPr lang="en-CA" sz="1800" dirty="0"/>
                        <a:t>Range</a:t>
                      </a:r>
                    </a:p>
                  </a:txBody>
                  <a:tcPr/>
                </a:tc>
                <a:extLst>
                  <a:ext uri="{0D108BD9-81ED-4DB2-BD59-A6C34878D82A}">
                    <a16:rowId xmlns:a16="http://schemas.microsoft.com/office/drawing/2014/main" val="2610935654"/>
                  </a:ext>
                </a:extLst>
              </a:tr>
              <a:tr h="454647">
                <a:tc>
                  <a:txBody>
                    <a:bodyPr/>
                    <a:lstStyle/>
                    <a:p>
                      <a:r>
                        <a:rPr lang="en-CA" sz="1800" b="1" dirty="0"/>
                        <a:t>Body Mass (grams)</a:t>
                      </a:r>
                    </a:p>
                  </a:txBody>
                  <a:tcPr/>
                </a:tc>
                <a:tc>
                  <a:txBody>
                    <a:bodyPr/>
                    <a:lstStyle/>
                    <a:p>
                      <a:r>
                        <a:rPr lang="en-CA" sz="1800" dirty="0"/>
                        <a:t>2,292.47</a:t>
                      </a:r>
                    </a:p>
                    <a:p>
                      <a:r>
                        <a:rPr lang="en-CA" sz="1800" dirty="0">
                          <a:solidFill>
                            <a:schemeClr val="accent4">
                              <a:lumMod val="75000"/>
                            </a:schemeClr>
                          </a:solidFill>
                        </a:rPr>
                        <a:t>(3.751)</a:t>
                      </a:r>
                    </a:p>
                  </a:txBody>
                  <a:tcPr/>
                </a:tc>
                <a:tc>
                  <a:txBody>
                    <a:bodyPr/>
                    <a:lstStyle/>
                    <a:p>
                      <a:r>
                        <a:rPr lang="en-CA" sz="1800" dirty="0"/>
                        <a:t>11,172.32</a:t>
                      </a:r>
                    </a:p>
                    <a:p>
                      <a:r>
                        <a:rPr lang="en-CA" sz="1800" dirty="0">
                          <a:solidFill>
                            <a:schemeClr val="accent4">
                              <a:lumMod val="75000"/>
                            </a:schemeClr>
                          </a:solidFill>
                        </a:rPr>
                        <a:t>(2.512)</a:t>
                      </a:r>
                    </a:p>
                  </a:txBody>
                  <a:tcPr/>
                </a:tc>
                <a:tc>
                  <a:txBody>
                    <a:bodyPr/>
                    <a:lstStyle/>
                    <a:p>
                      <a:r>
                        <a:rPr lang="en-CA" sz="1800" dirty="0"/>
                        <a:t>0.740-78,700</a:t>
                      </a:r>
                    </a:p>
                    <a:p>
                      <a:r>
                        <a:rPr lang="en-CA" sz="1800" dirty="0">
                          <a:solidFill>
                            <a:schemeClr val="accent4">
                              <a:lumMod val="75000"/>
                            </a:schemeClr>
                          </a:solidFill>
                        </a:rPr>
                        <a:t>(-0.301-11.273)</a:t>
                      </a:r>
                    </a:p>
                  </a:txBody>
                  <a:tcPr/>
                </a:tc>
                <a:extLst>
                  <a:ext uri="{0D108BD9-81ED-4DB2-BD59-A6C34878D82A}">
                    <a16:rowId xmlns:a16="http://schemas.microsoft.com/office/drawing/2014/main" val="3019466369"/>
                  </a:ext>
                </a:extLst>
              </a:tr>
              <a:tr h="370840">
                <a:tc>
                  <a:txBody>
                    <a:bodyPr/>
                    <a:lstStyle/>
                    <a:p>
                      <a:r>
                        <a:rPr lang="en-CA" sz="1800" b="1" dirty="0"/>
                        <a:t>Annual Fecundity</a:t>
                      </a:r>
                    </a:p>
                  </a:txBody>
                  <a:tcPr/>
                </a:tc>
                <a:tc>
                  <a:txBody>
                    <a:bodyPr/>
                    <a:lstStyle/>
                    <a:p>
                      <a:r>
                        <a:rPr lang="en-CA" sz="1800" dirty="0"/>
                        <a:t>1,265.44</a:t>
                      </a:r>
                    </a:p>
                    <a:p>
                      <a:r>
                        <a:rPr lang="en-CA" sz="1800" dirty="0">
                          <a:solidFill>
                            <a:schemeClr val="accent4">
                              <a:lumMod val="75000"/>
                            </a:schemeClr>
                          </a:solidFill>
                        </a:rPr>
                        <a:t>(4.559)</a:t>
                      </a:r>
                    </a:p>
                  </a:txBody>
                  <a:tcPr/>
                </a:tc>
                <a:tc>
                  <a:txBody>
                    <a:bodyPr/>
                    <a:lstStyle/>
                    <a:p>
                      <a:r>
                        <a:rPr lang="en-CA" sz="1800" dirty="0"/>
                        <a:t>2,519.16</a:t>
                      </a:r>
                    </a:p>
                    <a:p>
                      <a:r>
                        <a:rPr lang="en-CA" sz="1800" dirty="0">
                          <a:solidFill>
                            <a:schemeClr val="accent4">
                              <a:lumMod val="75000"/>
                            </a:schemeClr>
                          </a:solidFill>
                        </a:rPr>
                        <a:t>(2.626)</a:t>
                      </a:r>
                    </a:p>
                  </a:txBody>
                  <a:tcPr/>
                </a:tc>
                <a:tc>
                  <a:txBody>
                    <a:bodyPr/>
                    <a:lstStyle/>
                    <a:p>
                      <a:r>
                        <a:rPr lang="en-CA" sz="1800" dirty="0"/>
                        <a:t>1.332-10,000</a:t>
                      </a:r>
                    </a:p>
                    <a:p>
                      <a:r>
                        <a:rPr lang="en-CA" sz="1800" dirty="0">
                          <a:solidFill>
                            <a:schemeClr val="accent4">
                              <a:lumMod val="75000"/>
                            </a:schemeClr>
                          </a:solidFill>
                        </a:rPr>
                        <a:t>(0.287-9.210)</a:t>
                      </a:r>
                    </a:p>
                  </a:txBody>
                  <a:tcPr/>
                </a:tc>
                <a:extLst>
                  <a:ext uri="{0D108BD9-81ED-4DB2-BD59-A6C34878D82A}">
                    <a16:rowId xmlns:a16="http://schemas.microsoft.com/office/drawing/2014/main" val="1736427199"/>
                  </a:ext>
                </a:extLst>
              </a:tr>
              <a:tr h="370840">
                <a:tc>
                  <a:txBody>
                    <a:bodyPr/>
                    <a:lstStyle/>
                    <a:p>
                      <a:r>
                        <a:rPr lang="en-CA" sz="1800" b="1" dirty="0"/>
                        <a:t>Age at First Reproduction</a:t>
                      </a:r>
                    </a:p>
                  </a:txBody>
                  <a:tcPr/>
                </a:tc>
                <a:tc>
                  <a:txBody>
                    <a:bodyPr/>
                    <a:lstStyle/>
                    <a:p>
                      <a:r>
                        <a:rPr lang="en-CA" sz="1800" dirty="0"/>
                        <a:t>4.474</a:t>
                      </a:r>
                    </a:p>
                    <a:p>
                      <a:r>
                        <a:rPr lang="en-CA" sz="1800" dirty="0">
                          <a:solidFill>
                            <a:schemeClr val="accent4">
                              <a:lumMod val="75000"/>
                            </a:schemeClr>
                          </a:solidFill>
                        </a:rPr>
                        <a:t>(1.293)</a:t>
                      </a:r>
                    </a:p>
                  </a:txBody>
                  <a:tcPr/>
                </a:tc>
                <a:tc>
                  <a:txBody>
                    <a:bodyPr/>
                    <a:lstStyle/>
                    <a:p>
                      <a:r>
                        <a:rPr lang="en-CA" sz="1800" dirty="0"/>
                        <a:t>3.167</a:t>
                      </a:r>
                    </a:p>
                    <a:p>
                      <a:r>
                        <a:rPr lang="en-CA" sz="1800" dirty="0">
                          <a:solidFill>
                            <a:schemeClr val="accent4">
                              <a:lumMod val="75000"/>
                            </a:schemeClr>
                          </a:solidFill>
                        </a:rPr>
                        <a:t>(0.639)</a:t>
                      </a:r>
                    </a:p>
                  </a:txBody>
                  <a:tcPr/>
                </a:tc>
                <a:tc>
                  <a:txBody>
                    <a:bodyPr/>
                    <a:lstStyle/>
                    <a:p>
                      <a:r>
                        <a:rPr lang="en-CA" sz="1800" dirty="0"/>
                        <a:t>0.5-15</a:t>
                      </a:r>
                    </a:p>
                    <a:p>
                      <a:r>
                        <a:rPr lang="en-CA" sz="1800" dirty="0">
                          <a:solidFill>
                            <a:schemeClr val="accent4">
                              <a:lumMod val="75000"/>
                            </a:schemeClr>
                          </a:solidFill>
                        </a:rPr>
                        <a:t>(-0.693-2.708)</a:t>
                      </a:r>
                    </a:p>
                  </a:txBody>
                  <a:tcPr/>
                </a:tc>
                <a:extLst>
                  <a:ext uri="{0D108BD9-81ED-4DB2-BD59-A6C34878D82A}">
                    <a16:rowId xmlns:a16="http://schemas.microsoft.com/office/drawing/2014/main" val="2588235942"/>
                  </a:ext>
                </a:extLst>
              </a:tr>
            </a:tbl>
          </a:graphicData>
        </a:graphic>
      </p:graphicFrame>
      <p:graphicFrame>
        <p:nvGraphicFramePr>
          <p:cNvPr id="4" name="Table 3">
            <a:extLst>
              <a:ext uri="{FF2B5EF4-FFF2-40B4-BE49-F238E27FC236}">
                <a16:creationId xmlns:a16="http://schemas.microsoft.com/office/drawing/2014/main" id="{9CA8DC95-265E-1863-53BE-D6F2AF02F971}"/>
              </a:ext>
            </a:extLst>
          </p:cNvPr>
          <p:cNvGraphicFramePr>
            <a:graphicFrameLocks noGrp="1"/>
          </p:cNvGraphicFramePr>
          <p:nvPr>
            <p:extLst>
              <p:ext uri="{D42A27DB-BD31-4B8C-83A1-F6EECF244321}">
                <p14:modId xmlns:p14="http://schemas.microsoft.com/office/powerpoint/2010/main" val="3640372342"/>
              </p:ext>
            </p:extLst>
          </p:nvPr>
        </p:nvGraphicFramePr>
        <p:xfrm>
          <a:off x="1640174" y="4583080"/>
          <a:ext cx="9226448" cy="1805196"/>
        </p:xfrm>
        <a:graphic>
          <a:graphicData uri="http://schemas.openxmlformats.org/drawingml/2006/table">
            <a:tbl>
              <a:tblPr firstRow="1" bandRow="1">
                <a:tableStyleId>{21E4AEA4-8DFA-4A89-87EB-49C32662AFE0}</a:tableStyleId>
              </a:tblPr>
              <a:tblGrid>
                <a:gridCol w="2306612">
                  <a:extLst>
                    <a:ext uri="{9D8B030D-6E8A-4147-A177-3AD203B41FA5}">
                      <a16:colId xmlns:a16="http://schemas.microsoft.com/office/drawing/2014/main" val="2705209235"/>
                    </a:ext>
                  </a:extLst>
                </a:gridCol>
                <a:gridCol w="2306612">
                  <a:extLst>
                    <a:ext uri="{9D8B030D-6E8A-4147-A177-3AD203B41FA5}">
                      <a16:colId xmlns:a16="http://schemas.microsoft.com/office/drawing/2014/main" val="2481188360"/>
                    </a:ext>
                  </a:extLst>
                </a:gridCol>
                <a:gridCol w="2306612">
                  <a:extLst>
                    <a:ext uri="{9D8B030D-6E8A-4147-A177-3AD203B41FA5}">
                      <a16:colId xmlns:a16="http://schemas.microsoft.com/office/drawing/2014/main" val="1219551819"/>
                    </a:ext>
                  </a:extLst>
                </a:gridCol>
                <a:gridCol w="2306612">
                  <a:extLst>
                    <a:ext uri="{9D8B030D-6E8A-4147-A177-3AD203B41FA5}">
                      <a16:colId xmlns:a16="http://schemas.microsoft.com/office/drawing/2014/main" val="3335334976"/>
                    </a:ext>
                  </a:extLst>
                </a:gridCol>
              </a:tblGrid>
              <a:tr h="737712">
                <a:tc>
                  <a:txBody>
                    <a:bodyPr/>
                    <a:lstStyle/>
                    <a:p>
                      <a:r>
                        <a:rPr lang="en-CA" dirty="0"/>
                        <a:t>Variable</a:t>
                      </a:r>
                    </a:p>
                  </a:txBody>
                  <a:tcPr/>
                </a:tc>
                <a:tc>
                  <a:txBody>
                    <a:bodyPr/>
                    <a:lstStyle/>
                    <a:p>
                      <a:r>
                        <a:rPr lang="en-CA" dirty="0"/>
                        <a:t>Mean</a:t>
                      </a:r>
                    </a:p>
                  </a:txBody>
                  <a:tcPr/>
                </a:tc>
                <a:tc>
                  <a:txBody>
                    <a:bodyPr/>
                    <a:lstStyle/>
                    <a:p>
                      <a:r>
                        <a:rPr lang="en-CA" dirty="0"/>
                        <a:t>Standard Deviation</a:t>
                      </a:r>
                    </a:p>
                  </a:txBody>
                  <a:tcPr/>
                </a:tc>
                <a:tc>
                  <a:txBody>
                    <a:bodyPr/>
                    <a:lstStyle/>
                    <a:p>
                      <a:r>
                        <a:rPr lang="en-CA" dirty="0"/>
                        <a:t>Range</a:t>
                      </a:r>
                    </a:p>
                  </a:txBody>
                  <a:tcPr/>
                </a:tc>
                <a:extLst>
                  <a:ext uri="{0D108BD9-81ED-4DB2-BD59-A6C34878D82A}">
                    <a16:rowId xmlns:a16="http://schemas.microsoft.com/office/drawing/2014/main" val="1565624844"/>
                  </a:ext>
                </a:extLst>
              </a:tr>
              <a:tr h="427404">
                <a:tc>
                  <a:txBody>
                    <a:bodyPr/>
                    <a:lstStyle/>
                    <a:p>
                      <a:r>
                        <a:rPr lang="en-CA" b="1" dirty="0"/>
                        <a:t>Longevity</a:t>
                      </a:r>
                    </a:p>
                  </a:txBody>
                  <a:tcPr/>
                </a:tc>
                <a:tc>
                  <a:txBody>
                    <a:bodyPr/>
                    <a:lstStyle/>
                    <a:p>
                      <a:r>
                        <a:rPr lang="en-CA" dirty="0"/>
                        <a:t>16.22</a:t>
                      </a:r>
                    </a:p>
                    <a:p>
                      <a:r>
                        <a:rPr lang="en-CA" dirty="0">
                          <a:solidFill>
                            <a:schemeClr val="accent4">
                              <a:lumMod val="75000"/>
                            </a:schemeClr>
                          </a:solidFill>
                        </a:rPr>
                        <a:t>(2.36)</a:t>
                      </a:r>
                    </a:p>
                  </a:txBody>
                  <a:tcPr/>
                </a:tc>
                <a:tc>
                  <a:txBody>
                    <a:bodyPr/>
                    <a:lstStyle/>
                    <a:p>
                      <a:r>
                        <a:rPr lang="en-CA" dirty="0"/>
                        <a:t>20.214</a:t>
                      </a:r>
                    </a:p>
                    <a:p>
                      <a:r>
                        <a:rPr lang="en-CA" dirty="0">
                          <a:solidFill>
                            <a:schemeClr val="accent4">
                              <a:lumMod val="75000"/>
                            </a:schemeClr>
                          </a:solidFill>
                        </a:rPr>
                        <a:t>(0.866)</a:t>
                      </a:r>
                    </a:p>
                  </a:txBody>
                  <a:tcPr/>
                </a:tc>
                <a:tc>
                  <a:txBody>
                    <a:bodyPr/>
                    <a:lstStyle/>
                    <a:p>
                      <a:r>
                        <a:rPr lang="en-CA" dirty="0"/>
                        <a:t>1.70-136.80</a:t>
                      </a:r>
                    </a:p>
                    <a:p>
                      <a:r>
                        <a:rPr lang="en-CA" dirty="0">
                          <a:solidFill>
                            <a:schemeClr val="accent4">
                              <a:lumMod val="75000"/>
                            </a:schemeClr>
                          </a:solidFill>
                        </a:rPr>
                        <a:t>(0.531-4.919)</a:t>
                      </a:r>
                    </a:p>
                  </a:txBody>
                  <a:tcPr/>
                </a:tc>
                <a:extLst>
                  <a:ext uri="{0D108BD9-81ED-4DB2-BD59-A6C34878D82A}">
                    <a16:rowId xmlns:a16="http://schemas.microsoft.com/office/drawing/2014/main" val="1248609357"/>
                  </a:ext>
                </a:extLst>
              </a:tr>
              <a:tr h="427404">
                <a:tc>
                  <a:txBody>
                    <a:bodyPr/>
                    <a:lstStyle/>
                    <a:p>
                      <a:r>
                        <a:rPr lang="en-CA" b="1" dirty="0"/>
                        <a:t>Rate of Aging</a:t>
                      </a:r>
                    </a:p>
                  </a:txBody>
                  <a:tcPr/>
                </a:tc>
                <a:tc>
                  <a:txBody>
                    <a:bodyPr/>
                    <a:lstStyle/>
                    <a:p>
                      <a:r>
                        <a:rPr lang="en-CA" dirty="0"/>
                        <a:t>0.4479</a:t>
                      </a:r>
                    </a:p>
                  </a:txBody>
                  <a:tcPr/>
                </a:tc>
                <a:tc>
                  <a:txBody>
                    <a:bodyPr/>
                    <a:lstStyle/>
                    <a:p>
                      <a:r>
                        <a:rPr lang="en-CA" dirty="0"/>
                        <a:t>0.31916</a:t>
                      </a:r>
                    </a:p>
                  </a:txBody>
                  <a:tcPr/>
                </a:tc>
                <a:tc>
                  <a:txBody>
                    <a:bodyPr/>
                    <a:lstStyle/>
                    <a:p>
                      <a:r>
                        <a:rPr lang="en-CA" dirty="0"/>
                        <a:t>-0.20534-2.11754</a:t>
                      </a:r>
                    </a:p>
                  </a:txBody>
                  <a:tcPr/>
                </a:tc>
                <a:extLst>
                  <a:ext uri="{0D108BD9-81ED-4DB2-BD59-A6C34878D82A}">
                    <a16:rowId xmlns:a16="http://schemas.microsoft.com/office/drawing/2014/main" val="460128269"/>
                  </a:ext>
                </a:extLst>
              </a:tr>
            </a:tbl>
          </a:graphicData>
        </a:graphic>
      </p:graphicFrame>
      <p:sp>
        <p:nvSpPr>
          <p:cNvPr id="5" name="TextBox 4">
            <a:extLst>
              <a:ext uri="{FF2B5EF4-FFF2-40B4-BE49-F238E27FC236}">
                <a16:creationId xmlns:a16="http://schemas.microsoft.com/office/drawing/2014/main" id="{E1636036-BE40-AEB7-42AE-E67DDC99787E}"/>
              </a:ext>
            </a:extLst>
          </p:cNvPr>
          <p:cNvSpPr txBox="1"/>
          <p:nvPr/>
        </p:nvSpPr>
        <p:spPr>
          <a:xfrm>
            <a:off x="4182255" y="282570"/>
            <a:ext cx="7112833" cy="523220"/>
          </a:xfrm>
          <a:prstGeom prst="rect">
            <a:avLst/>
          </a:prstGeom>
          <a:noFill/>
        </p:spPr>
        <p:txBody>
          <a:bodyPr wrap="square" rtlCol="0">
            <a:spAutoFit/>
          </a:bodyPr>
          <a:lstStyle/>
          <a:p>
            <a:r>
              <a:rPr lang="en-CA" sz="2800" b="1" dirty="0">
                <a:latin typeface="+mj-lt"/>
              </a:rPr>
              <a:t>Descriptive Statistics</a:t>
            </a:r>
          </a:p>
        </p:txBody>
      </p:sp>
      <p:sp>
        <p:nvSpPr>
          <p:cNvPr id="6" name="TextBox 5">
            <a:extLst>
              <a:ext uri="{FF2B5EF4-FFF2-40B4-BE49-F238E27FC236}">
                <a16:creationId xmlns:a16="http://schemas.microsoft.com/office/drawing/2014/main" id="{519EA29F-BC77-9EB2-94EF-72ED43615FEB}"/>
              </a:ext>
            </a:extLst>
          </p:cNvPr>
          <p:cNvSpPr txBox="1"/>
          <p:nvPr/>
        </p:nvSpPr>
        <p:spPr>
          <a:xfrm>
            <a:off x="1640174" y="1091109"/>
            <a:ext cx="9226448" cy="307777"/>
          </a:xfrm>
          <a:prstGeom prst="rect">
            <a:avLst/>
          </a:prstGeom>
          <a:noFill/>
        </p:spPr>
        <p:txBody>
          <a:bodyPr wrap="square" rtlCol="0">
            <a:spAutoFit/>
          </a:bodyPr>
          <a:lstStyle/>
          <a:p>
            <a:r>
              <a:rPr lang="en-CA" sz="1400" b="1" i="1" dirty="0"/>
              <a:t>Table 1</a:t>
            </a:r>
            <a:r>
              <a:rPr lang="en-CA" sz="1400" i="1" dirty="0"/>
              <a:t>: Mean, standard deviation and range for explanatory variables </a:t>
            </a:r>
            <a:r>
              <a:rPr lang="en-CA" sz="1400" i="1" dirty="0">
                <a:solidFill>
                  <a:schemeClr val="accent4">
                    <a:lumMod val="75000"/>
                  </a:schemeClr>
                </a:solidFill>
              </a:rPr>
              <a:t>(and log transformed variables)</a:t>
            </a:r>
          </a:p>
        </p:txBody>
      </p:sp>
      <p:sp>
        <p:nvSpPr>
          <p:cNvPr id="8" name="TextBox 7">
            <a:extLst>
              <a:ext uri="{FF2B5EF4-FFF2-40B4-BE49-F238E27FC236}">
                <a16:creationId xmlns:a16="http://schemas.microsoft.com/office/drawing/2014/main" id="{D10A45E8-68F2-C1D9-B0B3-29A00C737591}"/>
              </a:ext>
            </a:extLst>
          </p:cNvPr>
          <p:cNvSpPr txBox="1"/>
          <p:nvPr/>
        </p:nvSpPr>
        <p:spPr>
          <a:xfrm>
            <a:off x="1534618" y="4259914"/>
            <a:ext cx="9332004" cy="307777"/>
          </a:xfrm>
          <a:prstGeom prst="rect">
            <a:avLst/>
          </a:prstGeom>
          <a:noFill/>
        </p:spPr>
        <p:txBody>
          <a:bodyPr wrap="square">
            <a:spAutoFit/>
          </a:bodyPr>
          <a:lstStyle/>
          <a:p>
            <a:r>
              <a:rPr lang="en-CA" sz="1400" b="1" i="1" dirty="0"/>
              <a:t>Table 2</a:t>
            </a:r>
            <a:r>
              <a:rPr lang="en-CA" sz="1400" i="1" dirty="0"/>
              <a:t>: Mean, standard deviation and range for response variables </a:t>
            </a:r>
            <a:r>
              <a:rPr lang="en-CA" sz="1400" i="1" dirty="0">
                <a:solidFill>
                  <a:schemeClr val="accent4">
                    <a:lumMod val="75000"/>
                  </a:schemeClr>
                </a:solidFill>
              </a:rPr>
              <a:t>(and log transformed variables)</a:t>
            </a:r>
            <a:endParaRPr lang="en-CA" sz="1400" i="1" dirty="0"/>
          </a:p>
        </p:txBody>
      </p:sp>
    </p:spTree>
    <p:extLst>
      <p:ext uri="{BB962C8B-B14F-4D97-AF65-F5344CB8AC3E}">
        <p14:creationId xmlns:p14="http://schemas.microsoft.com/office/powerpoint/2010/main" val="402895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23</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9" y="97533"/>
            <a:ext cx="6564652"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1.a) Body Mass and Longevity</a:t>
            </a:r>
          </a:p>
        </p:txBody>
      </p:sp>
      <p:pic>
        <p:nvPicPr>
          <p:cNvPr id="5" name="Picture 4" descr="Chart, scatter chart&#10;&#10;Description automatically generated">
            <a:extLst>
              <a:ext uri="{FF2B5EF4-FFF2-40B4-BE49-F238E27FC236}">
                <a16:creationId xmlns:a16="http://schemas.microsoft.com/office/drawing/2014/main" id="{ED5B207B-AEE8-9A4E-661C-49FF901B8F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399" y="724765"/>
            <a:ext cx="4261707" cy="3983592"/>
          </a:xfrm>
          <a:prstGeom prst="rect">
            <a:avLst/>
          </a:prstGeom>
        </p:spPr>
      </p:pic>
      <p:pic>
        <p:nvPicPr>
          <p:cNvPr id="6" name="Picture 5" descr="Chart, scatter chart&#10;&#10;Description automatically generated">
            <a:extLst>
              <a:ext uri="{FF2B5EF4-FFF2-40B4-BE49-F238E27FC236}">
                <a16:creationId xmlns:a16="http://schemas.microsoft.com/office/drawing/2014/main" id="{5CF250A4-5E52-67C2-BEE1-EECE083F6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2106" y="724765"/>
            <a:ext cx="4261706" cy="3983592"/>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extLst>
                  <p:ext uri="{D42A27DB-BD31-4B8C-83A1-F6EECF244321}">
                    <p14:modId xmlns:p14="http://schemas.microsoft.com/office/powerpoint/2010/main" val="1504596199"/>
                  </p:ext>
                </p:extLst>
              </p:nvPr>
            </p:nvGraphicFramePr>
            <p:xfrm>
              <a:off x="2815391" y="5109410"/>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65533">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65533">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0.1686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223.385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365533">
                    <a:tc>
                      <a:txBody>
                        <a:bodyPr/>
                        <a:lstStyle/>
                        <a:p>
                          <a:pPr>
                            <a:lnSpc>
                              <a:spcPct val="107000"/>
                            </a:lnSpc>
                            <a:spcAft>
                              <a:spcPts val="800"/>
                            </a:spcAft>
                          </a:pPr>
                          <a:r>
                            <a:rPr lang="en-CA" sz="1400" dirty="0">
                              <a:effectLst/>
                            </a:rPr>
                            <a:t>PICs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dirty="0">
                              <a:effectLst/>
                            </a:rPr>
                            <a: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extLst>
                  <p:ext uri="{D42A27DB-BD31-4B8C-83A1-F6EECF244321}">
                    <p14:modId xmlns:p14="http://schemas.microsoft.com/office/powerpoint/2010/main" val="1504596199"/>
                  </p:ext>
                </p:extLst>
              </p:nvPr>
            </p:nvGraphicFramePr>
            <p:xfrm>
              <a:off x="2815391" y="5109410"/>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97765" t="-10000" r="-631285" b="-305000"/>
                          </a:stretch>
                        </a:blipFill>
                      </a:tcPr>
                    </a:tc>
                    <a:tc>
                      <a:txBody>
                        <a:bodyPr/>
                        <a:lstStyle/>
                        <a:p>
                          <a:endParaRPr lang="en-US"/>
                        </a:p>
                      </a:txBody>
                      <a:tcPr marL="68580" marR="68580" marT="0" marB="0">
                        <a:blipFill>
                          <a:blip r:embed="rId4"/>
                          <a:stretch>
                            <a:fillRect l="-201136" t="-10000" r="-542045" b="-305000"/>
                          </a:stretch>
                        </a:blipFill>
                      </a:tcPr>
                    </a:tc>
                    <a:tc>
                      <a:txBody>
                        <a:bodyPr/>
                        <a:lstStyle/>
                        <a:p>
                          <a:endParaRPr lang="en-US"/>
                        </a:p>
                      </a:txBody>
                      <a:tcPr marL="68580" marR="68580" marT="0" marB="0">
                        <a:blipFill>
                          <a:blip r:embed="rId4"/>
                          <a:stretch>
                            <a:fillRect l="-311765" t="-10000" r="-461176" b="-305000"/>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835036" t="-10000" r="-148175" b="-305000"/>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65533">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65533">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0.1686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223.385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365533">
                    <a:tc>
                      <a:txBody>
                        <a:bodyPr/>
                        <a:lstStyle/>
                        <a:p>
                          <a:pPr>
                            <a:lnSpc>
                              <a:spcPct val="107000"/>
                            </a:lnSpc>
                            <a:spcAft>
                              <a:spcPts val="800"/>
                            </a:spcAft>
                          </a:pPr>
                          <a:r>
                            <a:rPr lang="en-CA" sz="1400" dirty="0">
                              <a:effectLst/>
                            </a:rPr>
                            <a:t>PICs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dirty="0">
                              <a:effectLst/>
                            </a:rPr>
                            <a:t>-</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23106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4</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body mass and log longevity 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043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24</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8" y="97533"/>
            <a:ext cx="7669497"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1.b) Body Mass and Rate of Aging</a:t>
            </a:r>
          </a:p>
        </p:txBody>
      </p:sp>
      <p:pic>
        <p:nvPicPr>
          <p:cNvPr id="6" name="Picture 5" descr="Chart, scatter chart&#10;&#10;Description automatically generated">
            <a:extLst>
              <a:ext uri="{FF2B5EF4-FFF2-40B4-BE49-F238E27FC236}">
                <a16:creationId xmlns:a16="http://schemas.microsoft.com/office/drawing/2014/main" id="{5CF250A4-5E52-67C2-BEE1-EECE083F6A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2106" y="724765"/>
            <a:ext cx="4261706" cy="3983592"/>
          </a:xfrm>
          <a:prstGeom prst="rect">
            <a:avLst/>
          </a:prstGeom>
        </p:spPr>
      </p:pic>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97765" t="-8824" r="-631285" b="-257353"/>
                          </a:stretch>
                        </a:blipFill>
                      </a:tcPr>
                    </a:tc>
                    <a:tc>
                      <a:txBody>
                        <a:bodyPr/>
                        <a:lstStyle/>
                        <a:p>
                          <a:endParaRPr lang="en-US"/>
                        </a:p>
                      </a:txBody>
                      <a:tcPr marL="68580" marR="68580" marT="0" marB="0">
                        <a:blipFill>
                          <a:blip r:embed="rId3"/>
                          <a:stretch>
                            <a:fillRect l="-201136" t="-8824" r="-542045" b="-257353"/>
                          </a:stretch>
                        </a:blipFill>
                      </a:tcPr>
                    </a:tc>
                    <a:tc>
                      <a:txBody>
                        <a:bodyPr/>
                        <a:lstStyle/>
                        <a:p>
                          <a:endParaRPr lang="en-US"/>
                        </a:p>
                      </a:txBody>
                      <a:tcPr marL="68580" marR="68580" marT="0" marB="0">
                        <a:blipFill>
                          <a:blip r:embed="rId3"/>
                          <a:stretch>
                            <a:fillRect l="-311765" t="-8824" r="-461176" b="-257353"/>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835036" t="-8824" r="-148175" b="-257353"/>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23106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CA" sz="1200" b="1" i="1" dirty="0">
                <a:latin typeface="Times New Roman" panose="02020603050405020304" pitchFamily="18" charset="0"/>
                <a:ea typeface="Calibri" panose="020F0502020204030204" pitchFamily="34" charset="0"/>
                <a:cs typeface="Times New Roman" panose="02020603050405020304" pitchFamily="18" charset="0"/>
              </a:rPr>
              <a:t>5</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body mass and </a:t>
            </a:r>
            <a:r>
              <a:rPr lang="en-CA" sz="1200" i="1" dirty="0">
                <a:latin typeface="Times New Roman" panose="02020603050405020304" pitchFamily="18" charset="0"/>
                <a:ea typeface="Calibri" panose="020F0502020204030204" pitchFamily="34" charset="0"/>
                <a:cs typeface="Times New Roman" panose="02020603050405020304" pitchFamily="18" charset="0"/>
              </a:rPr>
              <a:t>rate of aging </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descr="Chart, scatter chart&#10;&#10;Description automatically generated">
            <a:extLst>
              <a:ext uri="{FF2B5EF4-FFF2-40B4-BE49-F238E27FC236}">
                <a16:creationId xmlns:a16="http://schemas.microsoft.com/office/drawing/2014/main" id="{6E3DE1EB-C3A1-EEDB-6DDE-CCEDA74922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901"/>
          <a:stretch/>
        </p:blipFill>
        <p:spPr bwMode="auto">
          <a:xfrm>
            <a:off x="130399" y="724765"/>
            <a:ext cx="4261707" cy="3983592"/>
          </a:xfrm>
          <a:prstGeom prst="rect">
            <a:avLst/>
          </a:prstGeom>
          <a:ln>
            <a:noFill/>
          </a:ln>
          <a:extLst>
            <a:ext uri="{53640926-AAD7-44D8-BBD7-CCE9431645EC}">
              <a14:shadowObscured xmlns:a14="http://schemas.microsoft.com/office/drawing/2010/main"/>
            </a:ext>
          </a:extLst>
        </p:spPr>
      </p:pic>
      <p:pic>
        <p:nvPicPr>
          <p:cNvPr id="11" name="Picture 10" descr="Chart, scatter chart&#10;&#10;Description automatically generated">
            <a:extLst>
              <a:ext uri="{FF2B5EF4-FFF2-40B4-BE49-F238E27FC236}">
                <a16:creationId xmlns:a16="http://schemas.microsoft.com/office/drawing/2014/main" id="{4CD97978-88F5-AB64-1003-DFE4A02C649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033"/>
          <a:stretch/>
        </p:blipFill>
        <p:spPr bwMode="auto">
          <a:xfrm>
            <a:off x="4392106" y="724763"/>
            <a:ext cx="4359743" cy="3983592"/>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extLst>
                  <p:ext uri="{D42A27DB-BD31-4B8C-83A1-F6EECF244321}">
                    <p14:modId xmlns:p14="http://schemas.microsoft.com/office/powerpoint/2010/main" val="3617127519"/>
                  </p:ext>
                </p:extLst>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Choice>
        <mc:Fallback xmlns="">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extLst>
                  <p:ext uri="{D42A27DB-BD31-4B8C-83A1-F6EECF244321}">
                    <p14:modId xmlns:p14="http://schemas.microsoft.com/office/powerpoint/2010/main" val="3617127519"/>
                  </p:ext>
                </p:extLst>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97765" t="-10000" r="-631285" b="-305000"/>
                          </a:stretch>
                        </a:blipFill>
                      </a:tcPr>
                    </a:tc>
                    <a:tc>
                      <a:txBody>
                        <a:bodyPr/>
                        <a:lstStyle/>
                        <a:p>
                          <a:endParaRPr lang="en-US"/>
                        </a:p>
                      </a:txBody>
                      <a:tcPr marL="68580" marR="68580" marT="0" marB="0">
                        <a:blipFill>
                          <a:blip r:embed="rId6"/>
                          <a:stretch>
                            <a:fillRect l="-201136" t="-10000" r="-542045" b="-305000"/>
                          </a:stretch>
                        </a:blipFill>
                      </a:tcPr>
                    </a:tc>
                    <a:tc>
                      <a:txBody>
                        <a:bodyPr/>
                        <a:lstStyle/>
                        <a:p>
                          <a:endParaRPr lang="en-US"/>
                        </a:p>
                      </a:txBody>
                      <a:tcPr marL="68580" marR="68580" marT="0" marB="0">
                        <a:blipFill>
                          <a:blip r:embed="rId6"/>
                          <a:stretch>
                            <a:fillRect l="-311765" t="-10000" r="-461176" b="-305000"/>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627841" t="-10000" r="-115341" b="-305000"/>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Fallback>
      </mc:AlternateContent>
    </p:spTree>
    <p:extLst>
      <p:ext uri="{BB962C8B-B14F-4D97-AF65-F5344CB8AC3E}">
        <p14:creationId xmlns:p14="http://schemas.microsoft.com/office/powerpoint/2010/main" val="146026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25</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8" y="97533"/>
            <a:ext cx="8837139"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2.a) Annual Fecundity and Longevity</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97765" t="-8824" r="-631285" b="-257353"/>
                          </a:stretch>
                        </a:blipFill>
                      </a:tcPr>
                    </a:tc>
                    <a:tc>
                      <a:txBody>
                        <a:bodyPr/>
                        <a:lstStyle/>
                        <a:p>
                          <a:endParaRPr lang="en-US"/>
                        </a:p>
                      </a:txBody>
                      <a:tcPr marL="68580" marR="68580" marT="0" marB="0">
                        <a:blipFill>
                          <a:blip r:embed="rId2"/>
                          <a:stretch>
                            <a:fillRect l="-201136" t="-8824" r="-542045" b="-257353"/>
                          </a:stretch>
                        </a:blipFill>
                      </a:tcPr>
                    </a:tc>
                    <a:tc>
                      <a:txBody>
                        <a:bodyPr/>
                        <a:lstStyle/>
                        <a:p>
                          <a:endParaRPr lang="en-US"/>
                        </a:p>
                      </a:txBody>
                      <a:tcPr marL="68580" marR="68580" marT="0" marB="0">
                        <a:blipFill>
                          <a:blip r:embed="rId2"/>
                          <a:stretch>
                            <a:fillRect l="-311765" t="-8824" r="-461176" b="-257353"/>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835036" t="-8824" r="-148175" b="-257353"/>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71391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CA" sz="1200" b="1" i="1" dirty="0">
                <a:latin typeface="Times New Roman" panose="02020603050405020304" pitchFamily="18" charset="0"/>
                <a:ea typeface="Calibri" panose="020F0502020204030204" pitchFamily="34" charset="0"/>
                <a:cs typeface="Times New Roman" panose="02020603050405020304" pitchFamily="18" charset="0"/>
              </a:rPr>
              <a:t>6</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annual fecundity and log longevity</a:t>
            </a:r>
            <a:r>
              <a:rPr lang="en-CA" sz="1200" i="1" dirty="0">
                <a:latin typeface="Times New Roman" panose="02020603050405020304" pitchFamily="18" charset="0"/>
                <a:ea typeface="Calibri" panose="020F0502020204030204" pitchFamily="34" charset="0"/>
                <a:cs typeface="Times New Roman" panose="02020603050405020304" pitchFamily="18" charset="0"/>
              </a:rPr>
              <a:t> </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Choice>
        <mc:Fallback xmlns="">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97765" t="-10000" r="-631285" b="-305000"/>
                          </a:stretch>
                        </a:blipFill>
                      </a:tcPr>
                    </a:tc>
                    <a:tc>
                      <a:txBody>
                        <a:bodyPr/>
                        <a:lstStyle/>
                        <a:p>
                          <a:endParaRPr lang="en-US"/>
                        </a:p>
                      </a:txBody>
                      <a:tcPr marL="68580" marR="68580" marT="0" marB="0">
                        <a:blipFill>
                          <a:blip r:embed="rId3"/>
                          <a:stretch>
                            <a:fillRect l="-201136" t="-10000" r="-542045" b="-305000"/>
                          </a:stretch>
                        </a:blipFill>
                      </a:tcPr>
                    </a:tc>
                    <a:tc>
                      <a:txBody>
                        <a:bodyPr/>
                        <a:lstStyle/>
                        <a:p>
                          <a:endParaRPr lang="en-US"/>
                        </a:p>
                      </a:txBody>
                      <a:tcPr marL="68580" marR="68580" marT="0" marB="0">
                        <a:blipFill>
                          <a:blip r:embed="rId3"/>
                          <a:stretch>
                            <a:fillRect l="-311765" t="-10000" r="-461176" b="-305000"/>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627841" t="-10000" r="-115341" b="-305000"/>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Fallback>
      </mc:AlternateContent>
      <p:pic>
        <p:nvPicPr>
          <p:cNvPr id="3" name="Picture 2" descr="Chart, scatter chart&#10;&#10;Description automatically generated">
            <a:extLst>
              <a:ext uri="{FF2B5EF4-FFF2-40B4-BE49-F238E27FC236}">
                <a16:creationId xmlns:a16="http://schemas.microsoft.com/office/drawing/2014/main" id="{7D291EB5-2397-555C-4F0F-83BE722E16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798" b="1334"/>
          <a:stretch/>
        </p:blipFill>
        <p:spPr bwMode="auto">
          <a:xfrm>
            <a:off x="169490" y="746863"/>
            <a:ext cx="4450636" cy="3913370"/>
          </a:xfrm>
          <a:prstGeom prst="rect">
            <a:avLst/>
          </a:prstGeom>
          <a:ln>
            <a:noFill/>
          </a:ln>
          <a:extLst>
            <a:ext uri="{53640926-AAD7-44D8-BBD7-CCE9431645EC}">
              <a14:shadowObscured xmlns:a14="http://schemas.microsoft.com/office/drawing/2010/main"/>
            </a:ext>
          </a:extLst>
        </p:spPr>
      </p:pic>
      <p:pic>
        <p:nvPicPr>
          <p:cNvPr id="5" name="Picture 4" descr="Chart, scatter chart&#10;&#10;Description automatically generated">
            <a:extLst>
              <a:ext uri="{FF2B5EF4-FFF2-40B4-BE49-F238E27FC236}">
                <a16:creationId xmlns:a16="http://schemas.microsoft.com/office/drawing/2014/main" id="{2FA5791F-5AF0-48EB-D153-07A8B8BCD03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514" b="1889"/>
          <a:stretch/>
        </p:blipFill>
        <p:spPr bwMode="auto">
          <a:xfrm>
            <a:off x="4620126" y="746863"/>
            <a:ext cx="4471633" cy="391337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extLst>
                  <p:ext uri="{D42A27DB-BD31-4B8C-83A1-F6EECF244321}">
                    <p14:modId xmlns:p14="http://schemas.microsoft.com/office/powerpoint/2010/main" val="4213601681"/>
                  </p:ext>
                </p:extLst>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Choice>
        <mc:Fallback xmlns="">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extLst>
                  <p:ext uri="{D42A27DB-BD31-4B8C-83A1-F6EECF244321}">
                    <p14:modId xmlns:p14="http://schemas.microsoft.com/office/powerpoint/2010/main" val="4213601681"/>
                  </p:ext>
                </p:extLst>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98343" t="-8197" r="-633702" b="-311475"/>
                          </a:stretch>
                        </a:blipFill>
                      </a:tcPr>
                    </a:tc>
                    <a:tc>
                      <a:txBody>
                        <a:bodyPr/>
                        <a:lstStyle/>
                        <a:p>
                          <a:endParaRPr lang="en-US"/>
                        </a:p>
                      </a:txBody>
                      <a:tcPr marL="68580" marR="68580" marT="0" marB="0">
                        <a:blipFill>
                          <a:blip r:embed="rId6"/>
                          <a:stretch>
                            <a:fillRect l="-200559" t="-8197" r="-540782" b="-311475"/>
                          </a:stretch>
                        </a:blipFill>
                      </a:tcPr>
                    </a:tc>
                    <a:tc>
                      <a:txBody>
                        <a:bodyPr/>
                        <a:lstStyle/>
                        <a:p>
                          <a:endParaRPr lang="en-US"/>
                        </a:p>
                      </a:txBody>
                      <a:tcPr marL="68580" marR="68580" marT="0" marB="0">
                        <a:blipFill>
                          <a:blip r:embed="rId6"/>
                          <a:stretch>
                            <a:fillRect l="-312791" t="-8197" r="-462791" b="-311475"/>
                          </a:stretch>
                        </a:blipFill>
                      </a:tcPr>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6"/>
                          <a:stretch>
                            <a:fillRect l="-626257" t="-8197" r="-115084" b="-311475"/>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Fallback>
      </mc:AlternateContent>
    </p:spTree>
    <p:extLst>
      <p:ext uri="{BB962C8B-B14F-4D97-AF65-F5344CB8AC3E}">
        <p14:creationId xmlns:p14="http://schemas.microsoft.com/office/powerpoint/2010/main" val="960007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26</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8" y="97533"/>
            <a:ext cx="8837139"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2.b) Annual Fecundity and Rate of Aging</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97765" t="-8824" r="-631285" b="-257353"/>
                          </a:stretch>
                        </a:blipFill>
                      </a:tcPr>
                    </a:tc>
                    <a:tc>
                      <a:txBody>
                        <a:bodyPr/>
                        <a:lstStyle/>
                        <a:p>
                          <a:endParaRPr lang="en-US"/>
                        </a:p>
                      </a:txBody>
                      <a:tcPr marL="68580" marR="68580" marT="0" marB="0">
                        <a:blipFill>
                          <a:blip r:embed="rId2"/>
                          <a:stretch>
                            <a:fillRect l="-201136" t="-8824" r="-542045" b="-257353"/>
                          </a:stretch>
                        </a:blipFill>
                      </a:tcPr>
                    </a:tc>
                    <a:tc>
                      <a:txBody>
                        <a:bodyPr/>
                        <a:lstStyle/>
                        <a:p>
                          <a:endParaRPr lang="en-US"/>
                        </a:p>
                      </a:txBody>
                      <a:tcPr marL="68580" marR="68580" marT="0" marB="0">
                        <a:blipFill>
                          <a:blip r:embed="rId2"/>
                          <a:stretch>
                            <a:fillRect l="-311765" t="-8824" r="-461176" b="-257353"/>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835036" t="-8824" r="-148175" b="-257353"/>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71391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a:t>
            </a:r>
            <a:r>
              <a:rPr lang="en-CA" sz="1200" b="1" i="1" dirty="0">
                <a:latin typeface="Times New Roman" panose="02020603050405020304" pitchFamily="18" charset="0"/>
                <a:ea typeface="Calibri" panose="020F0502020204030204" pitchFamily="34" charset="0"/>
                <a:cs typeface="Times New Roman" panose="02020603050405020304" pitchFamily="18" charset="0"/>
              </a:rPr>
              <a:t>7</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annual fecundity and </a:t>
            </a:r>
            <a:r>
              <a:rPr lang="en-CA" sz="1200" i="1" dirty="0">
                <a:latin typeface="Times New Roman" panose="02020603050405020304" pitchFamily="18" charset="0"/>
                <a:ea typeface="Calibri" panose="020F0502020204030204" pitchFamily="34" charset="0"/>
                <a:cs typeface="Times New Roman" panose="02020603050405020304" pitchFamily="18" charset="0"/>
              </a:rPr>
              <a:t>rate of aging </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Chart, scatter chart&#10;&#10;Description automatically generated">
            <a:extLst>
              <a:ext uri="{FF2B5EF4-FFF2-40B4-BE49-F238E27FC236}">
                <a16:creationId xmlns:a16="http://schemas.microsoft.com/office/drawing/2014/main" id="{43FBE884-898D-C6BC-2868-FA426D0C2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708" y="746861"/>
            <a:ext cx="4524165" cy="3913371"/>
          </a:xfrm>
          <a:prstGeom prst="rect">
            <a:avLst/>
          </a:prstGeom>
        </p:spPr>
      </p:pic>
      <p:pic>
        <p:nvPicPr>
          <p:cNvPr id="10" name="Picture 9">
            <a:extLst>
              <a:ext uri="{FF2B5EF4-FFF2-40B4-BE49-F238E27FC236}">
                <a16:creationId xmlns:a16="http://schemas.microsoft.com/office/drawing/2014/main" id="{012C9876-6C05-E907-F322-D07177C686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4873" y="746860"/>
            <a:ext cx="4436576" cy="3913371"/>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5BACC450-00B7-20C3-97FF-F26730723205}"/>
                  </a:ext>
                </a:extLst>
              </p:cNvPr>
              <p:cNvGraphicFramePr>
                <a:graphicFrameLocks noGrp="1"/>
              </p:cNvGraphicFramePr>
              <p:nvPr>
                <p:extLst>
                  <p:ext uri="{D42A27DB-BD31-4B8C-83A1-F6EECF244321}">
                    <p14:modId xmlns:p14="http://schemas.microsoft.com/office/powerpoint/2010/main" val="4219838311"/>
                  </p:ext>
                </p:extLst>
              </p:nvPr>
            </p:nvGraphicFramePr>
            <p:xfrm>
              <a:off x="2815392" y="5125787"/>
              <a:ext cx="9142737" cy="1453934"/>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1517970969"/>
                        </a:ext>
                      </a:extLst>
                    </a:gridCol>
                    <a:gridCol w="1102835">
                      <a:extLst>
                        <a:ext uri="{9D8B030D-6E8A-4147-A177-3AD203B41FA5}">
                          <a16:colId xmlns:a16="http://schemas.microsoft.com/office/drawing/2014/main" val="1336214589"/>
                        </a:ext>
                      </a:extLst>
                    </a:gridCol>
                    <a:gridCol w="1091860">
                      <a:extLst>
                        <a:ext uri="{9D8B030D-6E8A-4147-A177-3AD203B41FA5}">
                          <a16:colId xmlns:a16="http://schemas.microsoft.com/office/drawing/2014/main" val="3936697525"/>
                        </a:ext>
                      </a:extLst>
                    </a:gridCol>
                    <a:gridCol w="1047968">
                      <a:extLst>
                        <a:ext uri="{9D8B030D-6E8A-4147-A177-3AD203B41FA5}">
                          <a16:colId xmlns:a16="http://schemas.microsoft.com/office/drawing/2014/main" val="2845548740"/>
                        </a:ext>
                      </a:extLst>
                    </a:gridCol>
                    <a:gridCol w="1272924">
                      <a:extLst>
                        <a:ext uri="{9D8B030D-6E8A-4147-A177-3AD203B41FA5}">
                          <a16:colId xmlns:a16="http://schemas.microsoft.com/office/drawing/2014/main" val="4112737676"/>
                        </a:ext>
                      </a:extLst>
                    </a:gridCol>
                    <a:gridCol w="1229030">
                      <a:extLst>
                        <a:ext uri="{9D8B030D-6E8A-4147-A177-3AD203B41FA5}">
                          <a16:colId xmlns:a16="http://schemas.microsoft.com/office/drawing/2014/main" val="3884634175"/>
                        </a:ext>
                      </a:extLst>
                    </a:gridCol>
                    <a:gridCol w="1091860">
                      <a:extLst>
                        <a:ext uri="{9D8B030D-6E8A-4147-A177-3AD203B41FA5}">
                          <a16:colId xmlns:a16="http://schemas.microsoft.com/office/drawing/2014/main" val="2261617735"/>
                        </a:ext>
                      </a:extLst>
                    </a:gridCol>
                    <a:gridCol w="1229030">
                      <a:extLst>
                        <a:ext uri="{9D8B030D-6E8A-4147-A177-3AD203B41FA5}">
                          <a16:colId xmlns:a16="http://schemas.microsoft.com/office/drawing/2014/main" val="1101142880"/>
                        </a:ext>
                      </a:extLst>
                    </a:gridCol>
                  </a:tblGrid>
                  <a:tr h="381236">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p-value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6511265"/>
                      </a:ext>
                    </a:extLst>
                  </a:tr>
                  <a:tr h="357566">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0.0224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0.01695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1.758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0.1878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132.819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8036487"/>
                      </a:ext>
                    </a:extLst>
                  </a:tr>
                  <a:tr h="357566">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0.1245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0.0429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0.02432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2.542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0.254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125.546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0101781"/>
                      </a:ext>
                    </a:extLst>
                  </a:tr>
                  <a:tr h="357566">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0.0933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0.01866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0.1668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571.925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9775240"/>
                      </a:ext>
                    </a:extLst>
                  </a:tr>
                </a:tbl>
              </a:graphicData>
            </a:graphic>
          </p:graphicFrame>
        </mc:Choice>
        <mc:Fallback xmlns="">
          <p:graphicFrame>
            <p:nvGraphicFramePr>
              <p:cNvPr id="11" name="Table 10">
                <a:extLst>
                  <a:ext uri="{FF2B5EF4-FFF2-40B4-BE49-F238E27FC236}">
                    <a16:creationId xmlns:a16="http://schemas.microsoft.com/office/drawing/2014/main" id="{5BACC450-00B7-20C3-97FF-F26730723205}"/>
                  </a:ext>
                </a:extLst>
              </p:cNvPr>
              <p:cNvGraphicFramePr>
                <a:graphicFrameLocks noGrp="1"/>
              </p:cNvGraphicFramePr>
              <p:nvPr>
                <p:extLst>
                  <p:ext uri="{D42A27DB-BD31-4B8C-83A1-F6EECF244321}">
                    <p14:modId xmlns:p14="http://schemas.microsoft.com/office/powerpoint/2010/main" val="4219838311"/>
                  </p:ext>
                </p:extLst>
              </p:nvPr>
            </p:nvGraphicFramePr>
            <p:xfrm>
              <a:off x="2815392" y="5125787"/>
              <a:ext cx="9142737" cy="1453934"/>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1517970969"/>
                        </a:ext>
                      </a:extLst>
                    </a:gridCol>
                    <a:gridCol w="1102835">
                      <a:extLst>
                        <a:ext uri="{9D8B030D-6E8A-4147-A177-3AD203B41FA5}">
                          <a16:colId xmlns:a16="http://schemas.microsoft.com/office/drawing/2014/main" val="1336214589"/>
                        </a:ext>
                      </a:extLst>
                    </a:gridCol>
                    <a:gridCol w="1091860">
                      <a:extLst>
                        <a:ext uri="{9D8B030D-6E8A-4147-A177-3AD203B41FA5}">
                          <a16:colId xmlns:a16="http://schemas.microsoft.com/office/drawing/2014/main" val="3936697525"/>
                        </a:ext>
                      </a:extLst>
                    </a:gridCol>
                    <a:gridCol w="1047968">
                      <a:extLst>
                        <a:ext uri="{9D8B030D-6E8A-4147-A177-3AD203B41FA5}">
                          <a16:colId xmlns:a16="http://schemas.microsoft.com/office/drawing/2014/main" val="2845548740"/>
                        </a:ext>
                      </a:extLst>
                    </a:gridCol>
                    <a:gridCol w="1272924">
                      <a:extLst>
                        <a:ext uri="{9D8B030D-6E8A-4147-A177-3AD203B41FA5}">
                          <a16:colId xmlns:a16="http://schemas.microsoft.com/office/drawing/2014/main" val="4112737676"/>
                        </a:ext>
                      </a:extLst>
                    </a:gridCol>
                    <a:gridCol w="1229030">
                      <a:extLst>
                        <a:ext uri="{9D8B030D-6E8A-4147-A177-3AD203B41FA5}">
                          <a16:colId xmlns:a16="http://schemas.microsoft.com/office/drawing/2014/main" val="3884634175"/>
                        </a:ext>
                      </a:extLst>
                    </a:gridCol>
                    <a:gridCol w="1091860">
                      <a:extLst>
                        <a:ext uri="{9D8B030D-6E8A-4147-A177-3AD203B41FA5}">
                          <a16:colId xmlns:a16="http://schemas.microsoft.com/office/drawing/2014/main" val="2261617735"/>
                        </a:ext>
                      </a:extLst>
                    </a:gridCol>
                    <a:gridCol w="1229030">
                      <a:extLst>
                        <a:ext uri="{9D8B030D-6E8A-4147-A177-3AD203B41FA5}">
                          <a16:colId xmlns:a16="http://schemas.microsoft.com/office/drawing/2014/main" val="1101142880"/>
                        </a:ext>
                      </a:extLst>
                    </a:gridCol>
                  </a:tblGrid>
                  <a:tr h="381236">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98343" t="-7937" r="-633702" b="-284127"/>
                          </a:stretch>
                        </a:blipFill>
                      </a:tcPr>
                    </a:tc>
                    <a:tc>
                      <a:txBody>
                        <a:bodyPr/>
                        <a:lstStyle/>
                        <a:p>
                          <a:endParaRPr lang="en-US"/>
                        </a:p>
                      </a:txBody>
                      <a:tcPr marL="68580" marR="68580" marT="0" marB="0">
                        <a:blipFill>
                          <a:blip r:embed="rId5"/>
                          <a:stretch>
                            <a:fillRect l="-200559" t="-7937" r="-540782" b="-284127"/>
                          </a:stretch>
                        </a:blipFill>
                      </a:tcPr>
                    </a:tc>
                    <a:tc>
                      <a:txBody>
                        <a:bodyPr/>
                        <a:lstStyle/>
                        <a:p>
                          <a:endParaRPr lang="en-US"/>
                        </a:p>
                      </a:txBody>
                      <a:tcPr marL="68580" marR="68580" marT="0" marB="0">
                        <a:blipFill>
                          <a:blip r:embed="rId5"/>
                          <a:stretch>
                            <a:fillRect l="-312791" t="-7937" r="-462791" b="-284127"/>
                          </a:stretch>
                        </a:blipFill>
                      </a:tcPr>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p-value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626257" t="-7937" r="-115084" b="-284127"/>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6511265"/>
                      </a:ext>
                    </a:extLst>
                  </a:tr>
                  <a:tr h="357566">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0.0224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0.01695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1.758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0.1878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132.819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8036487"/>
                      </a:ext>
                    </a:extLst>
                  </a:tr>
                  <a:tr h="357566">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0.1245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0.0429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0.02432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2.542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0.254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125.546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0101781"/>
                      </a:ext>
                    </a:extLst>
                  </a:tr>
                  <a:tr h="357566">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0.0933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0.01866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0.1668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571.925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9775240"/>
                      </a:ext>
                    </a:extLst>
                  </a:tr>
                </a:tbl>
              </a:graphicData>
            </a:graphic>
          </p:graphicFrame>
        </mc:Fallback>
      </mc:AlternateContent>
    </p:spTree>
    <p:extLst>
      <p:ext uri="{BB962C8B-B14F-4D97-AF65-F5344CB8AC3E}">
        <p14:creationId xmlns:p14="http://schemas.microsoft.com/office/powerpoint/2010/main" val="261361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27</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8" y="97533"/>
            <a:ext cx="9968107"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3.a) Age at First Reproduction and Longevity</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97765" t="-8824" r="-631285" b="-257353"/>
                          </a:stretch>
                        </a:blipFill>
                      </a:tcPr>
                    </a:tc>
                    <a:tc>
                      <a:txBody>
                        <a:bodyPr/>
                        <a:lstStyle/>
                        <a:p>
                          <a:endParaRPr lang="en-US"/>
                        </a:p>
                      </a:txBody>
                      <a:tcPr marL="68580" marR="68580" marT="0" marB="0">
                        <a:blipFill>
                          <a:blip r:embed="rId2"/>
                          <a:stretch>
                            <a:fillRect l="-201136" t="-8824" r="-542045" b="-257353"/>
                          </a:stretch>
                        </a:blipFill>
                      </a:tcPr>
                    </a:tc>
                    <a:tc>
                      <a:txBody>
                        <a:bodyPr/>
                        <a:lstStyle/>
                        <a:p>
                          <a:endParaRPr lang="en-US"/>
                        </a:p>
                      </a:txBody>
                      <a:tcPr marL="68580" marR="68580" marT="0" marB="0">
                        <a:blipFill>
                          <a:blip r:embed="rId2"/>
                          <a:stretch>
                            <a:fillRect l="-311765" t="-8824" r="-461176" b="-257353"/>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835036" t="-8824" r="-148175" b="-257353"/>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71391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8</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age at first repro. and log longevity</a:t>
            </a:r>
            <a:r>
              <a:rPr lang="en-CA" sz="1200" i="1" dirty="0">
                <a:latin typeface="Times New Roman" panose="02020603050405020304" pitchFamily="18" charset="0"/>
                <a:ea typeface="Calibri" panose="020F0502020204030204" pitchFamily="34" charset="0"/>
                <a:cs typeface="Times New Roman" panose="02020603050405020304" pitchFamily="18" charset="0"/>
              </a:rPr>
              <a:t> </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Choice>
        <mc:Fallback xmlns="">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97765" t="-10000" r="-631285" b="-305000"/>
                          </a:stretch>
                        </a:blipFill>
                      </a:tcPr>
                    </a:tc>
                    <a:tc>
                      <a:txBody>
                        <a:bodyPr/>
                        <a:lstStyle/>
                        <a:p>
                          <a:endParaRPr lang="en-US"/>
                        </a:p>
                      </a:txBody>
                      <a:tcPr marL="68580" marR="68580" marT="0" marB="0">
                        <a:blipFill>
                          <a:blip r:embed="rId3"/>
                          <a:stretch>
                            <a:fillRect l="-201136" t="-10000" r="-542045" b="-305000"/>
                          </a:stretch>
                        </a:blipFill>
                      </a:tcPr>
                    </a:tc>
                    <a:tc>
                      <a:txBody>
                        <a:bodyPr/>
                        <a:lstStyle/>
                        <a:p>
                          <a:endParaRPr lang="en-US"/>
                        </a:p>
                      </a:txBody>
                      <a:tcPr marL="68580" marR="68580" marT="0" marB="0">
                        <a:blipFill>
                          <a:blip r:embed="rId3"/>
                          <a:stretch>
                            <a:fillRect l="-311765" t="-10000" r="-461176" b="-305000"/>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627841" t="-10000" r="-115341" b="-305000"/>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Choice>
        <mc:Fallback xmlns="">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98343" t="-8197" r="-633702" b="-311475"/>
                          </a:stretch>
                        </a:blipFill>
                      </a:tcPr>
                    </a:tc>
                    <a:tc>
                      <a:txBody>
                        <a:bodyPr/>
                        <a:lstStyle/>
                        <a:p>
                          <a:endParaRPr lang="en-US"/>
                        </a:p>
                      </a:txBody>
                      <a:tcPr marL="68580" marR="68580" marT="0" marB="0">
                        <a:blipFill>
                          <a:blip r:embed="rId4"/>
                          <a:stretch>
                            <a:fillRect l="-200559" t="-8197" r="-540782" b="-311475"/>
                          </a:stretch>
                        </a:blipFill>
                      </a:tcPr>
                    </a:tc>
                    <a:tc>
                      <a:txBody>
                        <a:bodyPr/>
                        <a:lstStyle/>
                        <a:p>
                          <a:endParaRPr lang="en-US"/>
                        </a:p>
                      </a:txBody>
                      <a:tcPr marL="68580" marR="68580" marT="0" marB="0">
                        <a:blipFill>
                          <a:blip r:embed="rId4"/>
                          <a:stretch>
                            <a:fillRect l="-312791" t="-8197" r="-462791" b="-311475"/>
                          </a:stretch>
                        </a:blipFill>
                      </a:tcPr>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626257" t="-8197" r="-115084" b="-311475"/>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Fallback>
      </mc:AlternateContent>
      <p:pic>
        <p:nvPicPr>
          <p:cNvPr id="6" name="Picture 5" descr="Chart, scatter chart&#10;&#10;Description automatically generated">
            <a:extLst>
              <a:ext uri="{FF2B5EF4-FFF2-40B4-BE49-F238E27FC236}">
                <a16:creationId xmlns:a16="http://schemas.microsoft.com/office/drawing/2014/main" id="{37B1CD30-1EF2-6331-C092-99DABA0FF7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398" y="746862"/>
            <a:ext cx="4577960" cy="3913370"/>
          </a:xfrm>
          <a:prstGeom prst="rect">
            <a:avLst/>
          </a:prstGeom>
        </p:spPr>
      </p:pic>
      <p:pic>
        <p:nvPicPr>
          <p:cNvPr id="10" name="Picture 9" descr="Chart, scatter chart&#10;&#10;Description automatically generated">
            <a:extLst>
              <a:ext uri="{FF2B5EF4-FFF2-40B4-BE49-F238E27FC236}">
                <a16:creationId xmlns:a16="http://schemas.microsoft.com/office/drawing/2014/main" id="{7CFDC2AC-24AE-133D-D4E9-F64758240D8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760"/>
          <a:stretch/>
        </p:blipFill>
        <p:spPr bwMode="auto">
          <a:xfrm>
            <a:off x="4708358" y="746860"/>
            <a:ext cx="4374396" cy="3913369"/>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F2800105-CCEB-B004-492E-7F77607BC149}"/>
                  </a:ext>
                </a:extLst>
              </p:cNvPr>
              <p:cNvGraphicFramePr>
                <a:graphicFrameLocks noGrp="1"/>
              </p:cNvGraphicFramePr>
              <p:nvPr>
                <p:extLst>
                  <p:ext uri="{D42A27DB-BD31-4B8C-83A1-F6EECF244321}">
                    <p14:modId xmlns:p14="http://schemas.microsoft.com/office/powerpoint/2010/main" val="1101342388"/>
                  </p:ext>
                </p:extLst>
              </p:nvPr>
            </p:nvGraphicFramePr>
            <p:xfrm>
              <a:off x="2823414" y="4988145"/>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412866403"/>
                        </a:ext>
                      </a:extLst>
                    </a:gridCol>
                    <a:gridCol w="1102835">
                      <a:extLst>
                        <a:ext uri="{9D8B030D-6E8A-4147-A177-3AD203B41FA5}">
                          <a16:colId xmlns:a16="http://schemas.microsoft.com/office/drawing/2014/main" val="3283339702"/>
                        </a:ext>
                      </a:extLst>
                    </a:gridCol>
                    <a:gridCol w="1091860">
                      <a:extLst>
                        <a:ext uri="{9D8B030D-6E8A-4147-A177-3AD203B41FA5}">
                          <a16:colId xmlns:a16="http://schemas.microsoft.com/office/drawing/2014/main" val="3950648962"/>
                        </a:ext>
                      </a:extLst>
                    </a:gridCol>
                    <a:gridCol w="1047968">
                      <a:extLst>
                        <a:ext uri="{9D8B030D-6E8A-4147-A177-3AD203B41FA5}">
                          <a16:colId xmlns:a16="http://schemas.microsoft.com/office/drawing/2014/main" val="3738048304"/>
                        </a:ext>
                      </a:extLst>
                    </a:gridCol>
                    <a:gridCol w="1272924">
                      <a:extLst>
                        <a:ext uri="{9D8B030D-6E8A-4147-A177-3AD203B41FA5}">
                          <a16:colId xmlns:a16="http://schemas.microsoft.com/office/drawing/2014/main" val="434731051"/>
                        </a:ext>
                      </a:extLst>
                    </a:gridCol>
                    <a:gridCol w="1229030">
                      <a:extLst>
                        <a:ext uri="{9D8B030D-6E8A-4147-A177-3AD203B41FA5}">
                          <a16:colId xmlns:a16="http://schemas.microsoft.com/office/drawing/2014/main" val="607992579"/>
                        </a:ext>
                      </a:extLst>
                    </a:gridCol>
                    <a:gridCol w="1091860">
                      <a:extLst>
                        <a:ext uri="{9D8B030D-6E8A-4147-A177-3AD203B41FA5}">
                          <a16:colId xmlns:a16="http://schemas.microsoft.com/office/drawing/2014/main" val="1884019255"/>
                        </a:ext>
                      </a:extLst>
                    </a:gridCol>
                    <a:gridCol w="1229030">
                      <a:extLst>
                        <a:ext uri="{9D8B030D-6E8A-4147-A177-3AD203B41FA5}">
                          <a16:colId xmlns:a16="http://schemas.microsoft.com/office/drawing/2014/main" val="3508264753"/>
                        </a:ext>
                      </a:extLst>
                    </a:gridCol>
                  </a:tblGrid>
                  <a:tr h="293724">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AIC</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054493"/>
                      </a:ext>
                    </a:extLst>
                  </a:tr>
                  <a:tr h="400356">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1.13996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0.9464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0.4827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97.05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&lt; 2.2e-16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206.352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9805230"/>
                      </a:ext>
                    </a:extLst>
                  </a:tr>
                  <a:tr h="400356">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1.3015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0.8408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0.3699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61.06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4.671e-12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203.153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244064"/>
                      </a:ext>
                    </a:extLst>
                  </a:tr>
                  <a:tr h="400356">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0.8158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6.833e-10***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662.411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4093232"/>
                      </a:ext>
                    </a:extLst>
                  </a:tr>
                </a:tbl>
              </a:graphicData>
            </a:graphic>
          </p:graphicFrame>
        </mc:Choice>
        <mc:Fallback xmlns="">
          <p:graphicFrame>
            <p:nvGraphicFramePr>
              <p:cNvPr id="11" name="Table 10">
                <a:extLst>
                  <a:ext uri="{FF2B5EF4-FFF2-40B4-BE49-F238E27FC236}">
                    <a16:creationId xmlns:a16="http://schemas.microsoft.com/office/drawing/2014/main" id="{F2800105-CCEB-B004-492E-7F77607BC149}"/>
                  </a:ext>
                </a:extLst>
              </p:cNvPr>
              <p:cNvGraphicFramePr>
                <a:graphicFrameLocks noGrp="1"/>
              </p:cNvGraphicFramePr>
              <p:nvPr>
                <p:extLst>
                  <p:ext uri="{D42A27DB-BD31-4B8C-83A1-F6EECF244321}">
                    <p14:modId xmlns:p14="http://schemas.microsoft.com/office/powerpoint/2010/main" val="1101342388"/>
                  </p:ext>
                </p:extLst>
              </p:nvPr>
            </p:nvGraphicFramePr>
            <p:xfrm>
              <a:off x="2823414" y="4988145"/>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412866403"/>
                        </a:ext>
                      </a:extLst>
                    </a:gridCol>
                    <a:gridCol w="1102835">
                      <a:extLst>
                        <a:ext uri="{9D8B030D-6E8A-4147-A177-3AD203B41FA5}">
                          <a16:colId xmlns:a16="http://schemas.microsoft.com/office/drawing/2014/main" val="3283339702"/>
                        </a:ext>
                      </a:extLst>
                    </a:gridCol>
                    <a:gridCol w="1091860">
                      <a:extLst>
                        <a:ext uri="{9D8B030D-6E8A-4147-A177-3AD203B41FA5}">
                          <a16:colId xmlns:a16="http://schemas.microsoft.com/office/drawing/2014/main" val="3950648962"/>
                        </a:ext>
                      </a:extLst>
                    </a:gridCol>
                    <a:gridCol w="1047968">
                      <a:extLst>
                        <a:ext uri="{9D8B030D-6E8A-4147-A177-3AD203B41FA5}">
                          <a16:colId xmlns:a16="http://schemas.microsoft.com/office/drawing/2014/main" val="3738048304"/>
                        </a:ext>
                      </a:extLst>
                    </a:gridCol>
                    <a:gridCol w="1272924">
                      <a:extLst>
                        <a:ext uri="{9D8B030D-6E8A-4147-A177-3AD203B41FA5}">
                          <a16:colId xmlns:a16="http://schemas.microsoft.com/office/drawing/2014/main" val="434731051"/>
                        </a:ext>
                      </a:extLst>
                    </a:gridCol>
                    <a:gridCol w="1229030">
                      <a:extLst>
                        <a:ext uri="{9D8B030D-6E8A-4147-A177-3AD203B41FA5}">
                          <a16:colId xmlns:a16="http://schemas.microsoft.com/office/drawing/2014/main" val="607992579"/>
                        </a:ext>
                      </a:extLst>
                    </a:gridCol>
                    <a:gridCol w="1091860">
                      <a:extLst>
                        <a:ext uri="{9D8B030D-6E8A-4147-A177-3AD203B41FA5}">
                          <a16:colId xmlns:a16="http://schemas.microsoft.com/office/drawing/2014/main" val="1884019255"/>
                        </a:ext>
                      </a:extLst>
                    </a:gridCol>
                    <a:gridCol w="1229030">
                      <a:extLst>
                        <a:ext uri="{9D8B030D-6E8A-4147-A177-3AD203B41FA5}">
                          <a16:colId xmlns:a16="http://schemas.microsoft.com/office/drawing/2014/main" val="3508264753"/>
                        </a:ext>
                      </a:extLst>
                    </a:gridCol>
                  </a:tblGrid>
                  <a:tr h="334963">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7"/>
                          <a:stretch>
                            <a:fillRect l="-98343" t="-10909" r="-633702" b="-441818"/>
                          </a:stretch>
                        </a:blipFill>
                      </a:tcPr>
                    </a:tc>
                    <a:tc>
                      <a:txBody>
                        <a:bodyPr/>
                        <a:lstStyle/>
                        <a:p>
                          <a:endParaRPr lang="en-US"/>
                        </a:p>
                      </a:txBody>
                      <a:tcPr marL="68580" marR="68580" marT="0" marB="0">
                        <a:blipFill>
                          <a:blip r:embed="rId7"/>
                          <a:stretch>
                            <a:fillRect l="-200559" t="-10909" r="-540782" b="-441818"/>
                          </a:stretch>
                        </a:blipFill>
                      </a:tcPr>
                    </a:tc>
                    <a:tc>
                      <a:txBody>
                        <a:bodyPr/>
                        <a:lstStyle/>
                        <a:p>
                          <a:endParaRPr lang="en-US"/>
                        </a:p>
                      </a:txBody>
                      <a:tcPr marL="68580" marR="68580" marT="0" marB="0">
                        <a:blipFill>
                          <a:blip r:embed="rId7"/>
                          <a:stretch>
                            <a:fillRect l="-312791" t="-10909" r="-462791" b="-441818"/>
                          </a:stretch>
                        </a:blipFill>
                      </a:tcPr>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7"/>
                          <a:stretch>
                            <a:fillRect l="-625698" t="-10909" r="-115642" b="-441818"/>
                          </a:stretch>
                        </a:blipFill>
                      </a:tcPr>
                    </a:tc>
                    <a:tc>
                      <a:txBody>
                        <a:bodyPr/>
                        <a:lstStyle/>
                        <a:p>
                          <a:pPr>
                            <a:lnSpc>
                              <a:spcPct val="107000"/>
                            </a:lnSpc>
                            <a:spcAft>
                              <a:spcPts val="800"/>
                            </a:spcAft>
                          </a:pPr>
                          <a:r>
                            <a:rPr lang="en-CA" sz="1400" dirty="0">
                              <a:effectLst/>
                            </a:rPr>
                            <a:t>AIC</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054493"/>
                      </a:ext>
                    </a:extLst>
                  </a:tr>
                  <a:tr h="456565">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1.13996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0.9464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0.4827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97.05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&lt; 2.2e-16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206.352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9805230"/>
                      </a:ext>
                    </a:extLst>
                  </a:tr>
                  <a:tr h="456565">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1.3015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0.8408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0.3699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61.06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4.671e-12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203.153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244064"/>
                      </a:ext>
                    </a:extLst>
                  </a:tr>
                  <a:tr h="456565">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0.8158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6.833e-10***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662.411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4093232"/>
                      </a:ext>
                    </a:extLst>
                  </a:tr>
                </a:tbl>
              </a:graphicData>
            </a:graphic>
          </p:graphicFrame>
        </mc:Fallback>
      </mc:AlternateContent>
    </p:spTree>
    <p:extLst>
      <p:ext uri="{BB962C8B-B14F-4D97-AF65-F5344CB8AC3E}">
        <p14:creationId xmlns:p14="http://schemas.microsoft.com/office/powerpoint/2010/main" val="2867231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1BE134-F587-6FBC-14B6-416B7EE18656}"/>
              </a:ext>
            </a:extLst>
          </p:cNvPr>
          <p:cNvSpPr>
            <a:spLocks noGrp="1"/>
          </p:cNvSpPr>
          <p:nvPr>
            <p:ph type="sldNum" sz="quarter" idx="12"/>
          </p:nvPr>
        </p:nvSpPr>
        <p:spPr/>
        <p:txBody>
          <a:bodyPr/>
          <a:lstStyle/>
          <a:p>
            <a:pPr algn="l"/>
            <a:fld id="{FAEF9944-A4F6-4C59-AEBD-678D6480B8EA}" type="slidenum">
              <a:rPr lang="en-US" smtClean="0"/>
              <a:pPr algn="l"/>
              <a:t>28</a:t>
            </a:fld>
            <a:endParaRPr lang="en-US" dirty="0"/>
          </a:p>
        </p:txBody>
      </p:sp>
      <p:sp>
        <p:nvSpPr>
          <p:cNvPr id="4" name="TextBox 3">
            <a:extLst>
              <a:ext uri="{FF2B5EF4-FFF2-40B4-BE49-F238E27FC236}">
                <a16:creationId xmlns:a16="http://schemas.microsoft.com/office/drawing/2014/main" id="{4C792B24-5317-8BFC-9EAC-ADFB7C236D74}"/>
              </a:ext>
            </a:extLst>
          </p:cNvPr>
          <p:cNvSpPr txBox="1"/>
          <p:nvPr/>
        </p:nvSpPr>
        <p:spPr>
          <a:xfrm>
            <a:off x="130398" y="97533"/>
            <a:ext cx="10577707"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3.b) Age at First Reproduction and Rate of Aging</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Choice>
        <mc:Fallback xmlns="">
          <p:graphicFrame>
            <p:nvGraphicFramePr>
              <p:cNvPr id="7" name="Table 6">
                <a:extLst>
                  <a:ext uri="{FF2B5EF4-FFF2-40B4-BE49-F238E27FC236}">
                    <a16:creationId xmlns:a16="http://schemas.microsoft.com/office/drawing/2014/main" id="{9A033AF0-4C25-C78D-F54B-1D9F2D94CEFD}"/>
                  </a:ext>
                </a:extLst>
              </p:cNvPr>
              <p:cNvGraphicFramePr>
                <a:graphicFrameLocks noGrp="1"/>
              </p:cNvGraphicFramePr>
              <p:nvPr/>
            </p:nvGraphicFramePr>
            <p:xfrm>
              <a:off x="2815391" y="5109410"/>
              <a:ext cx="9009228" cy="1462130"/>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2244835356"/>
                        </a:ext>
                      </a:extLst>
                    </a:gridCol>
                    <a:gridCol w="1086730">
                      <a:extLst>
                        <a:ext uri="{9D8B030D-6E8A-4147-A177-3AD203B41FA5}">
                          <a16:colId xmlns:a16="http://schemas.microsoft.com/office/drawing/2014/main" val="774626315"/>
                        </a:ext>
                      </a:extLst>
                    </a:gridCol>
                    <a:gridCol w="1075917">
                      <a:extLst>
                        <a:ext uri="{9D8B030D-6E8A-4147-A177-3AD203B41FA5}">
                          <a16:colId xmlns:a16="http://schemas.microsoft.com/office/drawing/2014/main" val="2889006751"/>
                        </a:ext>
                      </a:extLst>
                    </a:gridCol>
                    <a:gridCol w="1032664">
                      <a:extLst>
                        <a:ext uri="{9D8B030D-6E8A-4147-A177-3AD203B41FA5}">
                          <a16:colId xmlns:a16="http://schemas.microsoft.com/office/drawing/2014/main" val="3864320745"/>
                        </a:ext>
                      </a:extLst>
                    </a:gridCol>
                    <a:gridCol w="1254337">
                      <a:extLst>
                        <a:ext uri="{9D8B030D-6E8A-4147-A177-3AD203B41FA5}">
                          <a16:colId xmlns:a16="http://schemas.microsoft.com/office/drawing/2014/main" val="2265315498"/>
                        </a:ext>
                      </a:extLst>
                    </a:gridCol>
                    <a:gridCol w="1450775">
                      <a:extLst>
                        <a:ext uri="{9D8B030D-6E8A-4147-A177-3AD203B41FA5}">
                          <a16:colId xmlns:a16="http://schemas.microsoft.com/office/drawing/2014/main" val="4162937299"/>
                        </a:ext>
                      </a:extLst>
                    </a:gridCol>
                    <a:gridCol w="836224">
                      <a:extLst>
                        <a:ext uri="{9D8B030D-6E8A-4147-A177-3AD203B41FA5}">
                          <a16:colId xmlns:a16="http://schemas.microsoft.com/office/drawing/2014/main" val="3022313196"/>
                        </a:ext>
                      </a:extLst>
                    </a:gridCol>
                    <a:gridCol w="1211082">
                      <a:extLst>
                        <a:ext uri="{9D8B030D-6E8A-4147-A177-3AD203B41FA5}">
                          <a16:colId xmlns:a16="http://schemas.microsoft.com/office/drawing/2014/main" val="3485875497"/>
                        </a:ext>
                      </a:extLst>
                    </a:gridCol>
                  </a:tblGrid>
                  <a:tr h="411524">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97765" t="-8824" r="-631285" b="-257353"/>
                          </a:stretch>
                        </a:blipFill>
                      </a:tcPr>
                    </a:tc>
                    <a:tc>
                      <a:txBody>
                        <a:bodyPr/>
                        <a:lstStyle/>
                        <a:p>
                          <a:endParaRPr lang="en-US"/>
                        </a:p>
                      </a:txBody>
                      <a:tcPr marL="68580" marR="68580" marT="0" marB="0">
                        <a:blipFill>
                          <a:blip r:embed="rId2"/>
                          <a:stretch>
                            <a:fillRect l="-201136" t="-8824" r="-542045" b="-257353"/>
                          </a:stretch>
                        </a:blipFill>
                      </a:tcPr>
                    </a:tc>
                    <a:tc>
                      <a:txBody>
                        <a:bodyPr/>
                        <a:lstStyle/>
                        <a:p>
                          <a:endParaRPr lang="en-US"/>
                        </a:p>
                      </a:txBody>
                      <a:tcPr marL="68580" marR="68580" marT="0" marB="0">
                        <a:blipFill>
                          <a:blip r:embed="rId2"/>
                          <a:stretch>
                            <a:fillRect l="-311765" t="-8824" r="-461176" b="-257353"/>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835036" t="-8824" r="-148175" b="-257353"/>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8131259"/>
                      </a:ext>
                    </a:extLst>
                  </a:tr>
                  <a:tr h="317694">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1.6394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0.1920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4.732e-10***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238.248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6771268"/>
                      </a:ext>
                    </a:extLst>
                  </a:tr>
                  <a:tr h="321388">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1.7437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0.1686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19.32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2.652e-05***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223.385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8327127"/>
                      </a:ext>
                    </a:extLst>
                  </a:tr>
                  <a:tr h="411524">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0.2243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9.361e-07***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682.439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4152367"/>
                      </a:ext>
                    </a:extLst>
                  </a:tr>
                </a:tbl>
              </a:graphicData>
            </a:graphic>
          </p:graphicFrame>
        </mc:Fallback>
      </mc:AlternateContent>
      <p:sp>
        <p:nvSpPr>
          <p:cNvPr id="9" name="TextBox 8">
            <a:extLst>
              <a:ext uri="{FF2B5EF4-FFF2-40B4-BE49-F238E27FC236}">
                <a16:creationId xmlns:a16="http://schemas.microsoft.com/office/drawing/2014/main" id="{1EF2A3C3-F11A-2003-1546-A75C5DD6114D}"/>
              </a:ext>
            </a:extLst>
          </p:cNvPr>
          <p:cNvSpPr txBox="1"/>
          <p:nvPr/>
        </p:nvSpPr>
        <p:spPr>
          <a:xfrm>
            <a:off x="110709" y="4563823"/>
            <a:ext cx="11713910" cy="778355"/>
          </a:xfrm>
          <a:prstGeom prst="rect">
            <a:avLst/>
          </a:prstGeom>
          <a:noFill/>
        </p:spPr>
        <p:txBody>
          <a:bodyPr wrap="square">
            <a:spAutoFit/>
          </a:bodyPr>
          <a:lstStyle/>
          <a:p>
            <a:pPr>
              <a:lnSpc>
                <a:spcPct val="200000"/>
              </a:lnSpc>
              <a:spcAft>
                <a:spcPts val="800"/>
              </a:spcAft>
            </a:pPr>
            <a:r>
              <a:rPr lang="en-CA" sz="1200" b="1" i="1" dirty="0">
                <a:effectLst/>
                <a:latin typeface="Times New Roman" panose="02020603050405020304" pitchFamily="18" charset="0"/>
                <a:ea typeface="Calibri" panose="020F0502020204030204" pitchFamily="34" charset="0"/>
                <a:cs typeface="Times New Roman" panose="02020603050405020304" pitchFamily="18" charset="0"/>
              </a:rPr>
              <a:t>Figure 9</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 Scatter plots of log age at first repro. and </a:t>
            </a:r>
            <a:r>
              <a:rPr lang="en-CA" sz="1200" i="1" dirty="0">
                <a:latin typeface="Times New Roman" panose="02020603050405020304" pitchFamily="18" charset="0"/>
                <a:ea typeface="Calibri" panose="020F0502020204030204" pitchFamily="34" charset="0"/>
                <a:cs typeface="Times New Roman" panose="02020603050405020304" pitchFamily="18" charset="0"/>
              </a:rPr>
              <a:t>rate of aging </a:t>
            </a:r>
            <a:r>
              <a:rPr lang="en-CA" sz="1200" i="1" dirty="0">
                <a:effectLst/>
                <a:latin typeface="Times New Roman" panose="02020603050405020304" pitchFamily="18" charset="0"/>
                <a:ea typeface="Calibri" panose="020F0502020204030204" pitchFamily="34" charset="0"/>
                <a:cs typeface="Times New Roman" panose="02020603050405020304" pitchFamily="18" charset="0"/>
              </a:rPr>
              <a:t>with OLS and PGLS regression lines superimposed (left) and log body mass PICs and log longevity PICs with estimated regression line superimposed (right).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Choice>
        <mc:Fallback xmlns="">
          <p:graphicFrame>
            <p:nvGraphicFramePr>
              <p:cNvPr id="12" name="Table 11">
                <a:extLst>
                  <a:ext uri="{FF2B5EF4-FFF2-40B4-BE49-F238E27FC236}">
                    <a16:creationId xmlns:a16="http://schemas.microsoft.com/office/drawing/2014/main" id="{F69221F0-AD37-C9B3-3F09-7BD57C28D0AB}"/>
                  </a:ext>
                </a:extLst>
              </p:cNvPr>
              <p:cNvGraphicFramePr>
                <a:graphicFrameLocks noGrp="1"/>
              </p:cNvGraphicFramePr>
              <p:nvPr/>
            </p:nvGraphicFramePr>
            <p:xfrm>
              <a:off x="2815391" y="5109408"/>
              <a:ext cx="9009228" cy="1462132"/>
            </p:xfrm>
            <a:graphic>
              <a:graphicData uri="http://schemas.openxmlformats.org/drawingml/2006/table">
                <a:tbl>
                  <a:tblPr firstRow="1" firstCol="1" bandRow="1">
                    <a:tableStyleId>{21E4AEA4-8DFA-4A89-87EB-49C32662AFE0}</a:tableStyleId>
                  </a:tblPr>
                  <a:tblGrid>
                    <a:gridCol w="1061499">
                      <a:extLst>
                        <a:ext uri="{9D8B030D-6E8A-4147-A177-3AD203B41FA5}">
                          <a16:colId xmlns:a16="http://schemas.microsoft.com/office/drawing/2014/main" val="413053231"/>
                        </a:ext>
                      </a:extLst>
                    </a:gridCol>
                    <a:gridCol w="1086731">
                      <a:extLst>
                        <a:ext uri="{9D8B030D-6E8A-4147-A177-3AD203B41FA5}">
                          <a16:colId xmlns:a16="http://schemas.microsoft.com/office/drawing/2014/main" val="1546910166"/>
                        </a:ext>
                      </a:extLst>
                    </a:gridCol>
                    <a:gridCol w="1075916">
                      <a:extLst>
                        <a:ext uri="{9D8B030D-6E8A-4147-A177-3AD203B41FA5}">
                          <a16:colId xmlns:a16="http://schemas.microsoft.com/office/drawing/2014/main" val="3901719000"/>
                        </a:ext>
                      </a:extLst>
                    </a:gridCol>
                    <a:gridCol w="1032664">
                      <a:extLst>
                        <a:ext uri="{9D8B030D-6E8A-4147-A177-3AD203B41FA5}">
                          <a16:colId xmlns:a16="http://schemas.microsoft.com/office/drawing/2014/main" val="2780721327"/>
                        </a:ext>
                      </a:extLst>
                    </a:gridCol>
                    <a:gridCol w="1254336">
                      <a:extLst>
                        <a:ext uri="{9D8B030D-6E8A-4147-A177-3AD203B41FA5}">
                          <a16:colId xmlns:a16="http://schemas.microsoft.com/office/drawing/2014/main" val="149109240"/>
                        </a:ext>
                      </a:extLst>
                    </a:gridCol>
                    <a:gridCol w="1211083">
                      <a:extLst>
                        <a:ext uri="{9D8B030D-6E8A-4147-A177-3AD203B41FA5}">
                          <a16:colId xmlns:a16="http://schemas.microsoft.com/office/drawing/2014/main" val="2727204414"/>
                        </a:ext>
                      </a:extLst>
                    </a:gridCol>
                    <a:gridCol w="1075916">
                      <a:extLst>
                        <a:ext uri="{9D8B030D-6E8A-4147-A177-3AD203B41FA5}">
                          <a16:colId xmlns:a16="http://schemas.microsoft.com/office/drawing/2014/main" val="2096667496"/>
                        </a:ext>
                      </a:extLst>
                    </a:gridCol>
                    <a:gridCol w="1211083">
                      <a:extLst>
                        <a:ext uri="{9D8B030D-6E8A-4147-A177-3AD203B41FA5}">
                          <a16:colId xmlns:a16="http://schemas.microsoft.com/office/drawing/2014/main" val="1085857548"/>
                        </a:ext>
                      </a:extLst>
                    </a:gridCol>
                  </a:tblGrid>
                  <a:tr h="365533">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97765" t="-10000" r="-631285" b="-305000"/>
                          </a:stretch>
                        </a:blipFill>
                      </a:tcPr>
                    </a:tc>
                    <a:tc>
                      <a:txBody>
                        <a:bodyPr/>
                        <a:lstStyle/>
                        <a:p>
                          <a:endParaRPr lang="en-US"/>
                        </a:p>
                      </a:txBody>
                      <a:tcPr marL="68580" marR="68580" marT="0" marB="0">
                        <a:blipFill>
                          <a:blip r:embed="rId3"/>
                          <a:stretch>
                            <a:fillRect l="-201136" t="-10000" r="-542045" b="-305000"/>
                          </a:stretch>
                        </a:blipFill>
                      </a:tcPr>
                    </a:tc>
                    <a:tc>
                      <a:txBody>
                        <a:bodyPr/>
                        <a:lstStyle/>
                        <a:p>
                          <a:endParaRPr lang="en-US"/>
                        </a:p>
                      </a:txBody>
                      <a:tcPr marL="68580" marR="68580" marT="0" marB="0">
                        <a:blipFill>
                          <a:blip r:embed="rId3"/>
                          <a:stretch>
                            <a:fillRect l="-311765" t="-10000" r="-461176" b="-305000"/>
                          </a:stretch>
                        </a:blipFill>
                      </a:tcPr>
                    </a:tc>
                    <a:tc>
                      <a:txBody>
                        <a:bodyPr/>
                        <a:lstStyle/>
                        <a:p>
                          <a:pPr>
                            <a:lnSpc>
                              <a:spcPct val="107000"/>
                            </a:lnSpc>
                            <a:spcAft>
                              <a:spcPts val="800"/>
                            </a:spcAft>
                          </a:pPr>
                          <a:r>
                            <a:rPr lang="en-CA" sz="1400">
                              <a:effectLst/>
                            </a:rPr>
                            <a:t>F (1,105)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3"/>
                          <a:stretch>
                            <a:fillRect l="-627841" t="-10000" r="-115341" b="-305000"/>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2978688"/>
                      </a:ext>
                    </a:extLst>
                  </a:tr>
                  <a:tr h="365533">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0.4439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3.787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0.05433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132.957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9144992"/>
                      </a:ext>
                    </a:extLst>
                  </a:tr>
                  <a:tr h="365533">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0.4517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-0.0365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0.0257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2.774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0.09877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0.238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127.664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6560243"/>
                      </a:ext>
                    </a:extLst>
                  </a:tr>
                  <a:tr h="365533">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0.0731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8.281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0.004855**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590.803</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04754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Choice>
        <mc:Fallback xmlns="">
          <p:graphicFrame>
            <p:nvGraphicFramePr>
              <p:cNvPr id="8" name="Table 7">
                <a:extLst>
                  <a:ext uri="{FF2B5EF4-FFF2-40B4-BE49-F238E27FC236}">
                    <a16:creationId xmlns:a16="http://schemas.microsoft.com/office/drawing/2014/main" id="{91A14382-2844-20DE-098F-93916C343A69}"/>
                  </a:ext>
                </a:extLst>
              </p:cNvPr>
              <p:cNvGraphicFramePr>
                <a:graphicFrameLocks noGrp="1"/>
              </p:cNvGraphicFramePr>
              <p:nvPr/>
            </p:nvGraphicFramePr>
            <p:xfrm>
              <a:off x="2815392" y="5076748"/>
              <a:ext cx="9142737" cy="1494791"/>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75978202"/>
                        </a:ext>
                      </a:extLst>
                    </a:gridCol>
                    <a:gridCol w="1102836">
                      <a:extLst>
                        <a:ext uri="{9D8B030D-6E8A-4147-A177-3AD203B41FA5}">
                          <a16:colId xmlns:a16="http://schemas.microsoft.com/office/drawing/2014/main" val="3942759872"/>
                        </a:ext>
                      </a:extLst>
                    </a:gridCol>
                    <a:gridCol w="1091860">
                      <a:extLst>
                        <a:ext uri="{9D8B030D-6E8A-4147-A177-3AD203B41FA5}">
                          <a16:colId xmlns:a16="http://schemas.microsoft.com/office/drawing/2014/main" val="718438765"/>
                        </a:ext>
                      </a:extLst>
                    </a:gridCol>
                    <a:gridCol w="1047967">
                      <a:extLst>
                        <a:ext uri="{9D8B030D-6E8A-4147-A177-3AD203B41FA5}">
                          <a16:colId xmlns:a16="http://schemas.microsoft.com/office/drawing/2014/main" val="4254182623"/>
                        </a:ext>
                      </a:extLst>
                    </a:gridCol>
                    <a:gridCol w="1272924">
                      <a:extLst>
                        <a:ext uri="{9D8B030D-6E8A-4147-A177-3AD203B41FA5}">
                          <a16:colId xmlns:a16="http://schemas.microsoft.com/office/drawing/2014/main" val="135023500"/>
                        </a:ext>
                      </a:extLst>
                    </a:gridCol>
                    <a:gridCol w="1229030">
                      <a:extLst>
                        <a:ext uri="{9D8B030D-6E8A-4147-A177-3AD203B41FA5}">
                          <a16:colId xmlns:a16="http://schemas.microsoft.com/office/drawing/2014/main" val="509077389"/>
                        </a:ext>
                      </a:extLst>
                    </a:gridCol>
                    <a:gridCol w="1091860">
                      <a:extLst>
                        <a:ext uri="{9D8B030D-6E8A-4147-A177-3AD203B41FA5}">
                          <a16:colId xmlns:a16="http://schemas.microsoft.com/office/drawing/2014/main" val="3487698805"/>
                        </a:ext>
                      </a:extLst>
                    </a:gridCol>
                    <a:gridCol w="1229030">
                      <a:extLst>
                        <a:ext uri="{9D8B030D-6E8A-4147-A177-3AD203B41FA5}">
                          <a16:colId xmlns:a16="http://schemas.microsoft.com/office/drawing/2014/main" val="1715446276"/>
                        </a:ext>
                      </a:extLst>
                    </a:gridCol>
                  </a:tblGrid>
                  <a:tr h="370969">
                    <a:tc>
                      <a:txBody>
                        <a:bodyPr/>
                        <a:lstStyle/>
                        <a:p>
                          <a:pPr>
                            <a:lnSpc>
                              <a:spcPct val="107000"/>
                            </a:lnSpc>
                            <a:spcAft>
                              <a:spcPts val="800"/>
                            </a:spcAft>
                          </a:pPr>
                          <a:r>
                            <a:rPr lang="en-CA" sz="1400" dirty="0">
                              <a:effectLst/>
                            </a:rPr>
                            <a:t>Method</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98343" t="-8197" r="-633702" b="-311475"/>
                          </a:stretch>
                        </a:blipFill>
                      </a:tcPr>
                    </a:tc>
                    <a:tc>
                      <a:txBody>
                        <a:bodyPr/>
                        <a:lstStyle/>
                        <a:p>
                          <a:endParaRPr lang="en-US"/>
                        </a:p>
                      </a:txBody>
                      <a:tcPr marL="68580" marR="68580" marT="0" marB="0">
                        <a:blipFill>
                          <a:blip r:embed="rId4"/>
                          <a:stretch>
                            <a:fillRect l="-200559" t="-8197" r="-540782" b="-311475"/>
                          </a:stretch>
                        </a:blipFill>
                      </a:tcPr>
                    </a:tc>
                    <a:tc>
                      <a:txBody>
                        <a:bodyPr/>
                        <a:lstStyle/>
                        <a:p>
                          <a:endParaRPr lang="en-US"/>
                        </a:p>
                      </a:txBody>
                      <a:tcPr marL="68580" marR="68580" marT="0" marB="0">
                        <a:blipFill>
                          <a:blip r:embed="rId4"/>
                          <a:stretch>
                            <a:fillRect l="-312791" t="-8197" r="-462791" b="-311475"/>
                          </a:stretch>
                        </a:blipFill>
                      </a:tcPr>
                    </a:tc>
                    <a:tc>
                      <a:txBody>
                        <a:bodyPr/>
                        <a:lstStyle/>
                        <a:p>
                          <a:pPr>
                            <a:lnSpc>
                              <a:spcPct val="107000"/>
                            </a:lnSpc>
                            <a:spcAft>
                              <a:spcPts val="800"/>
                            </a:spcAft>
                          </a:pPr>
                          <a:r>
                            <a:rPr lang="en-CA" sz="1400">
                              <a:effectLst/>
                            </a:rPr>
                            <a:t>F (1,102)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4"/>
                          <a:stretch>
                            <a:fillRect l="-626257" t="-8197" r="-115084" b="-311475"/>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3765995"/>
                      </a:ext>
                    </a:extLst>
                  </a:tr>
                  <a:tr h="505642">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2.8756</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-0.1107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0.1103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12.65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0.0005725***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260.228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6692857"/>
                      </a:ext>
                    </a:extLst>
                  </a:tr>
                  <a:tr h="309090">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2.6909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0.0101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1.044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0.3094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0.507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236.134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782646"/>
                      </a:ext>
                    </a:extLst>
                  </a:tr>
                  <a:tr h="309090">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-0.2745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0.0526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5.659</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0.01922*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683.901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2488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F2800105-CCEB-B004-492E-7F77607BC149}"/>
                  </a:ext>
                </a:extLst>
              </p:cNvPr>
              <p:cNvGraphicFramePr>
                <a:graphicFrameLocks noGrp="1"/>
              </p:cNvGraphicFramePr>
              <p:nvPr>
                <p:extLst>
                  <p:ext uri="{D42A27DB-BD31-4B8C-83A1-F6EECF244321}">
                    <p14:modId xmlns:p14="http://schemas.microsoft.com/office/powerpoint/2010/main" val="3056436233"/>
                  </p:ext>
                </p:extLst>
              </p:nvPr>
            </p:nvGraphicFramePr>
            <p:xfrm>
              <a:off x="2823414" y="4988145"/>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412866403"/>
                        </a:ext>
                      </a:extLst>
                    </a:gridCol>
                    <a:gridCol w="1102835">
                      <a:extLst>
                        <a:ext uri="{9D8B030D-6E8A-4147-A177-3AD203B41FA5}">
                          <a16:colId xmlns:a16="http://schemas.microsoft.com/office/drawing/2014/main" val="3283339702"/>
                        </a:ext>
                      </a:extLst>
                    </a:gridCol>
                    <a:gridCol w="1091860">
                      <a:extLst>
                        <a:ext uri="{9D8B030D-6E8A-4147-A177-3AD203B41FA5}">
                          <a16:colId xmlns:a16="http://schemas.microsoft.com/office/drawing/2014/main" val="3950648962"/>
                        </a:ext>
                      </a:extLst>
                    </a:gridCol>
                    <a:gridCol w="1047968">
                      <a:extLst>
                        <a:ext uri="{9D8B030D-6E8A-4147-A177-3AD203B41FA5}">
                          <a16:colId xmlns:a16="http://schemas.microsoft.com/office/drawing/2014/main" val="3738048304"/>
                        </a:ext>
                      </a:extLst>
                    </a:gridCol>
                    <a:gridCol w="1272924">
                      <a:extLst>
                        <a:ext uri="{9D8B030D-6E8A-4147-A177-3AD203B41FA5}">
                          <a16:colId xmlns:a16="http://schemas.microsoft.com/office/drawing/2014/main" val="434731051"/>
                        </a:ext>
                      </a:extLst>
                    </a:gridCol>
                    <a:gridCol w="1229030">
                      <a:extLst>
                        <a:ext uri="{9D8B030D-6E8A-4147-A177-3AD203B41FA5}">
                          <a16:colId xmlns:a16="http://schemas.microsoft.com/office/drawing/2014/main" val="607992579"/>
                        </a:ext>
                      </a:extLst>
                    </a:gridCol>
                    <a:gridCol w="1091860">
                      <a:extLst>
                        <a:ext uri="{9D8B030D-6E8A-4147-A177-3AD203B41FA5}">
                          <a16:colId xmlns:a16="http://schemas.microsoft.com/office/drawing/2014/main" val="1884019255"/>
                        </a:ext>
                      </a:extLst>
                    </a:gridCol>
                    <a:gridCol w="1229030">
                      <a:extLst>
                        <a:ext uri="{9D8B030D-6E8A-4147-A177-3AD203B41FA5}">
                          <a16:colId xmlns:a16="http://schemas.microsoft.com/office/drawing/2014/main" val="3508264753"/>
                        </a:ext>
                      </a:extLst>
                    </a:gridCol>
                  </a:tblGrid>
                  <a:tr h="293724">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AIC</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054493"/>
                      </a:ext>
                    </a:extLst>
                  </a:tr>
                  <a:tr h="400356">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1.13996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0.9464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0.4827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97.05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&lt; 2.2e-16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206.352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9805230"/>
                      </a:ext>
                    </a:extLst>
                  </a:tr>
                  <a:tr h="400356">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1.3015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0.8408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0.3699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61.06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4.671e-12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203.153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244064"/>
                      </a:ext>
                    </a:extLst>
                  </a:tr>
                  <a:tr h="400356">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0.8158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6.833e-10***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662.411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4093232"/>
                      </a:ext>
                    </a:extLst>
                  </a:tr>
                </a:tbl>
              </a:graphicData>
            </a:graphic>
          </p:graphicFrame>
        </mc:Choice>
        <mc:Fallback xmlns="">
          <p:graphicFrame>
            <p:nvGraphicFramePr>
              <p:cNvPr id="11" name="Table 10">
                <a:extLst>
                  <a:ext uri="{FF2B5EF4-FFF2-40B4-BE49-F238E27FC236}">
                    <a16:creationId xmlns:a16="http://schemas.microsoft.com/office/drawing/2014/main" id="{F2800105-CCEB-B004-492E-7F77607BC149}"/>
                  </a:ext>
                </a:extLst>
              </p:cNvPr>
              <p:cNvGraphicFramePr>
                <a:graphicFrameLocks noGrp="1"/>
              </p:cNvGraphicFramePr>
              <p:nvPr>
                <p:extLst>
                  <p:ext uri="{D42A27DB-BD31-4B8C-83A1-F6EECF244321}">
                    <p14:modId xmlns:p14="http://schemas.microsoft.com/office/powerpoint/2010/main" val="3056436233"/>
                  </p:ext>
                </p:extLst>
              </p:nvPr>
            </p:nvGraphicFramePr>
            <p:xfrm>
              <a:off x="2823414" y="4988145"/>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3412866403"/>
                        </a:ext>
                      </a:extLst>
                    </a:gridCol>
                    <a:gridCol w="1102835">
                      <a:extLst>
                        <a:ext uri="{9D8B030D-6E8A-4147-A177-3AD203B41FA5}">
                          <a16:colId xmlns:a16="http://schemas.microsoft.com/office/drawing/2014/main" val="3283339702"/>
                        </a:ext>
                      </a:extLst>
                    </a:gridCol>
                    <a:gridCol w="1091860">
                      <a:extLst>
                        <a:ext uri="{9D8B030D-6E8A-4147-A177-3AD203B41FA5}">
                          <a16:colId xmlns:a16="http://schemas.microsoft.com/office/drawing/2014/main" val="3950648962"/>
                        </a:ext>
                      </a:extLst>
                    </a:gridCol>
                    <a:gridCol w="1047968">
                      <a:extLst>
                        <a:ext uri="{9D8B030D-6E8A-4147-A177-3AD203B41FA5}">
                          <a16:colId xmlns:a16="http://schemas.microsoft.com/office/drawing/2014/main" val="3738048304"/>
                        </a:ext>
                      </a:extLst>
                    </a:gridCol>
                    <a:gridCol w="1272924">
                      <a:extLst>
                        <a:ext uri="{9D8B030D-6E8A-4147-A177-3AD203B41FA5}">
                          <a16:colId xmlns:a16="http://schemas.microsoft.com/office/drawing/2014/main" val="434731051"/>
                        </a:ext>
                      </a:extLst>
                    </a:gridCol>
                    <a:gridCol w="1229030">
                      <a:extLst>
                        <a:ext uri="{9D8B030D-6E8A-4147-A177-3AD203B41FA5}">
                          <a16:colId xmlns:a16="http://schemas.microsoft.com/office/drawing/2014/main" val="607992579"/>
                        </a:ext>
                      </a:extLst>
                    </a:gridCol>
                    <a:gridCol w="1091860">
                      <a:extLst>
                        <a:ext uri="{9D8B030D-6E8A-4147-A177-3AD203B41FA5}">
                          <a16:colId xmlns:a16="http://schemas.microsoft.com/office/drawing/2014/main" val="1884019255"/>
                        </a:ext>
                      </a:extLst>
                    </a:gridCol>
                    <a:gridCol w="1229030">
                      <a:extLst>
                        <a:ext uri="{9D8B030D-6E8A-4147-A177-3AD203B41FA5}">
                          <a16:colId xmlns:a16="http://schemas.microsoft.com/office/drawing/2014/main" val="3508264753"/>
                        </a:ext>
                      </a:extLst>
                    </a:gridCol>
                  </a:tblGrid>
                  <a:tr h="334963">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98343" t="-10909" r="-633702" b="-441818"/>
                          </a:stretch>
                        </a:blipFill>
                      </a:tcPr>
                    </a:tc>
                    <a:tc>
                      <a:txBody>
                        <a:bodyPr/>
                        <a:lstStyle/>
                        <a:p>
                          <a:endParaRPr lang="en-US"/>
                        </a:p>
                      </a:txBody>
                      <a:tcPr marL="68580" marR="68580" marT="0" marB="0">
                        <a:blipFill>
                          <a:blip r:embed="rId5"/>
                          <a:stretch>
                            <a:fillRect l="-200559" t="-10909" r="-540782" b="-441818"/>
                          </a:stretch>
                        </a:blipFill>
                      </a:tcPr>
                    </a:tc>
                    <a:tc>
                      <a:txBody>
                        <a:bodyPr/>
                        <a:lstStyle/>
                        <a:p>
                          <a:endParaRPr lang="en-US"/>
                        </a:p>
                      </a:txBody>
                      <a:tcPr marL="68580" marR="68580" marT="0" marB="0">
                        <a:blipFill>
                          <a:blip r:embed="rId5"/>
                          <a:stretch>
                            <a:fillRect l="-312791" t="-10909" r="-462791" b="-441818"/>
                          </a:stretch>
                        </a:blipFill>
                      </a:tcPr>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p-value</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625698" t="-10909" r="-115642" b="-441818"/>
                          </a:stretch>
                        </a:blipFill>
                      </a:tcPr>
                    </a:tc>
                    <a:tc>
                      <a:txBody>
                        <a:bodyPr/>
                        <a:lstStyle/>
                        <a:p>
                          <a:pPr>
                            <a:lnSpc>
                              <a:spcPct val="107000"/>
                            </a:lnSpc>
                            <a:spcAft>
                              <a:spcPts val="800"/>
                            </a:spcAft>
                          </a:pPr>
                          <a:r>
                            <a:rPr lang="en-CA" sz="1400" dirty="0">
                              <a:effectLst/>
                            </a:rPr>
                            <a:t>AIC</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054493"/>
                      </a:ext>
                    </a:extLst>
                  </a:tr>
                  <a:tr h="456565">
                    <a:tc>
                      <a:txBody>
                        <a:bodyPr/>
                        <a:lstStyle/>
                        <a:p>
                          <a:pPr>
                            <a:lnSpc>
                              <a:spcPct val="107000"/>
                            </a:lnSpc>
                            <a:spcAft>
                              <a:spcPts val="800"/>
                            </a:spcAft>
                          </a:pPr>
                          <a:r>
                            <a:rPr lang="en-CA" sz="1400">
                              <a:effectLst/>
                            </a:rPr>
                            <a:t>OLS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1.13996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0.9464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0.4827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97.05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&lt; 2.2e-16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206.352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9805230"/>
                      </a:ext>
                    </a:extLst>
                  </a:tr>
                  <a:tr h="456565">
                    <a:tc>
                      <a:txBody>
                        <a:bodyPr/>
                        <a:lstStyle/>
                        <a:p>
                          <a:pPr>
                            <a:lnSpc>
                              <a:spcPct val="107000"/>
                            </a:lnSpc>
                            <a:spcAft>
                              <a:spcPts val="800"/>
                            </a:spcAft>
                          </a:pPr>
                          <a:r>
                            <a:rPr lang="en-CA" sz="1400" dirty="0">
                              <a:effectLst/>
                            </a:rPr>
                            <a:t>PGLS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1.3015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0.8408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0.3699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61.06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4.671e-12 ***</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0.084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203.153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1244064"/>
                      </a:ext>
                    </a:extLst>
                  </a:tr>
                  <a:tr h="456565">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0.8158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0.3077</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46.23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6.833e-10***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662.411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4093232"/>
                      </a:ext>
                    </a:extLst>
                  </a:tr>
                </a:tbl>
              </a:graphicData>
            </a:graphic>
          </p:graphicFrame>
        </mc:Fallback>
      </mc:AlternateContent>
      <p:pic>
        <p:nvPicPr>
          <p:cNvPr id="3" name="Picture 2" descr="Chart, scatter chart&#10;&#10;Description automatically generated">
            <a:extLst>
              <a:ext uri="{FF2B5EF4-FFF2-40B4-BE49-F238E27FC236}">
                <a16:creationId xmlns:a16="http://schemas.microsoft.com/office/drawing/2014/main" id="{C65625BF-0CCD-2395-57AE-D1DF37D601D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244"/>
          <a:stretch/>
        </p:blipFill>
        <p:spPr bwMode="auto">
          <a:xfrm>
            <a:off x="233871" y="746859"/>
            <a:ext cx="4621713" cy="3913369"/>
          </a:xfrm>
          <a:prstGeom prst="rect">
            <a:avLst/>
          </a:prstGeom>
          <a:ln>
            <a:noFill/>
          </a:ln>
          <a:extLst>
            <a:ext uri="{53640926-AAD7-44D8-BBD7-CCE9431645EC}">
              <a14:shadowObscured xmlns:a14="http://schemas.microsoft.com/office/drawing/2010/main"/>
            </a:ext>
          </a:extLst>
        </p:spPr>
      </p:pic>
      <p:pic>
        <p:nvPicPr>
          <p:cNvPr id="5" name="Picture 4" descr="Chart, scatter chart&#10;&#10;Description automatically generated">
            <a:extLst>
              <a:ext uri="{FF2B5EF4-FFF2-40B4-BE49-F238E27FC236}">
                <a16:creationId xmlns:a16="http://schemas.microsoft.com/office/drawing/2014/main" id="{34C9701D-ECD0-1275-017F-C0FC044079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5584" y="746858"/>
            <a:ext cx="4380744" cy="3913369"/>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D2B160B2-C5C0-5A81-1470-DFAA701F2C40}"/>
                  </a:ext>
                </a:extLst>
              </p:cNvPr>
              <p:cNvGraphicFramePr>
                <a:graphicFrameLocks noGrp="1"/>
              </p:cNvGraphicFramePr>
              <p:nvPr>
                <p:extLst>
                  <p:ext uri="{D42A27DB-BD31-4B8C-83A1-F6EECF244321}">
                    <p14:modId xmlns:p14="http://schemas.microsoft.com/office/powerpoint/2010/main" val="861815274"/>
                  </p:ext>
                </p:extLst>
              </p:nvPr>
            </p:nvGraphicFramePr>
            <p:xfrm>
              <a:off x="2815390" y="5003740"/>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498676854"/>
                        </a:ext>
                      </a:extLst>
                    </a:gridCol>
                    <a:gridCol w="1102835">
                      <a:extLst>
                        <a:ext uri="{9D8B030D-6E8A-4147-A177-3AD203B41FA5}">
                          <a16:colId xmlns:a16="http://schemas.microsoft.com/office/drawing/2014/main" val="3318338119"/>
                        </a:ext>
                      </a:extLst>
                    </a:gridCol>
                    <a:gridCol w="1091860">
                      <a:extLst>
                        <a:ext uri="{9D8B030D-6E8A-4147-A177-3AD203B41FA5}">
                          <a16:colId xmlns:a16="http://schemas.microsoft.com/office/drawing/2014/main" val="3911146417"/>
                        </a:ext>
                      </a:extLst>
                    </a:gridCol>
                    <a:gridCol w="1047968">
                      <a:extLst>
                        <a:ext uri="{9D8B030D-6E8A-4147-A177-3AD203B41FA5}">
                          <a16:colId xmlns:a16="http://schemas.microsoft.com/office/drawing/2014/main" val="4078054018"/>
                        </a:ext>
                      </a:extLst>
                    </a:gridCol>
                    <a:gridCol w="1272924">
                      <a:extLst>
                        <a:ext uri="{9D8B030D-6E8A-4147-A177-3AD203B41FA5}">
                          <a16:colId xmlns:a16="http://schemas.microsoft.com/office/drawing/2014/main" val="2300463867"/>
                        </a:ext>
                      </a:extLst>
                    </a:gridCol>
                    <a:gridCol w="1229030">
                      <a:extLst>
                        <a:ext uri="{9D8B030D-6E8A-4147-A177-3AD203B41FA5}">
                          <a16:colId xmlns:a16="http://schemas.microsoft.com/office/drawing/2014/main" val="125630050"/>
                        </a:ext>
                      </a:extLst>
                    </a:gridCol>
                    <a:gridCol w="1091860">
                      <a:extLst>
                        <a:ext uri="{9D8B030D-6E8A-4147-A177-3AD203B41FA5}">
                          <a16:colId xmlns:a16="http://schemas.microsoft.com/office/drawing/2014/main" val="1379917508"/>
                        </a:ext>
                      </a:extLst>
                    </a:gridCol>
                    <a:gridCol w="1229030">
                      <a:extLst>
                        <a:ext uri="{9D8B030D-6E8A-4147-A177-3AD203B41FA5}">
                          <a16:colId xmlns:a16="http://schemas.microsoft.com/office/drawing/2014/main" val="3046344014"/>
                        </a:ext>
                      </a:extLst>
                    </a:gridCol>
                  </a:tblGrid>
                  <a:tr h="194138">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𝟎</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CA" sz="1400" i="1">
                                        <a:effectLst/>
                                        <a:latin typeface="Cambria Math" panose="02040503050406030204" pitchFamily="18" charset="0"/>
                                      </a:rPr>
                                    </m:ctrlPr>
                                  </m:sSubPr>
                                  <m:e>
                                    <m:r>
                                      <a:rPr lang="en-CA" sz="1400">
                                        <a:effectLst/>
                                        <a:latin typeface="Cambria Math" panose="02040503050406030204" pitchFamily="18" charset="0"/>
                                      </a:rPr>
                                      <m:t>𝜷</m:t>
                                    </m:r>
                                  </m:e>
                                  <m:sub>
                                    <m:r>
                                      <a:rPr lang="en-CA" sz="1400">
                                        <a:effectLst/>
                                        <a:latin typeface="Cambria Math" panose="02040503050406030204" pitchFamily="18" charset="0"/>
                                      </a:rPr>
                                      <m:t>𝟏</m:t>
                                    </m:r>
                                  </m:sub>
                                </m:sSub>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CA" sz="1400" i="1">
                                        <a:effectLst/>
                                        <a:latin typeface="Cambria Math" panose="02040503050406030204" pitchFamily="18" charset="0"/>
                                      </a:rPr>
                                    </m:ctrlPr>
                                  </m:sSupPr>
                                  <m:e>
                                    <m:r>
                                      <a:rPr lang="en-CA" sz="1400">
                                        <a:effectLst/>
                                        <a:latin typeface="Cambria Math" panose="02040503050406030204" pitchFamily="18" charset="0"/>
                                      </a:rPr>
                                      <m:t>𝒓</m:t>
                                    </m:r>
                                  </m:e>
                                  <m:sup>
                                    <m:r>
                                      <a:rPr lang="en-CA" sz="1400">
                                        <a:effectLst/>
                                        <a:latin typeface="Cambria Math" panose="02040503050406030204" pitchFamily="18" charset="0"/>
                                      </a:rPr>
                                      <m:t>𝟐</m:t>
                                    </m:r>
                                  </m:sup>
                                </m:sSup>
                              </m:oMath>
                            </m:oMathPara>
                          </a14:m>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p-value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CA" sz="1400">
                                    <a:effectLst/>
                                    <a:latin typeface="Cambria Math" panose="02040503050406030204" pitchFamily="18" charset="0"/>
                                  </a:rPr>
                                  <m:t>𝝀</m:t>
                                </m:r>
                              </m:oMath>
                            </m:oMathPara>
                          </a14:m>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7014359"/>
                      </a:ext>
                    </a:extLst>
                  </a:tr>
                  <a:tr h="264616">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0.6706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-0.2691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0.1468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17.89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5.051e-05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118.969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881841"/>
                      </a:ext>
                    </a:extLst>
                  </a:tr>
                  <a:tr h="264616">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0.6848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-0.2769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0.1418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17.18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6.955e-05***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116.821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8258763"/>
                      </a:ext>
                    </a:extLst>
                  </a:tr>
                  <a:tr h="264616">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-0.2822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0.0004255***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570.677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905798"/>
                      </a:ext>
                    </a:extLst>
                  </a:tr>
                </a:tbl>
              </a:graphicData>
            </a:graphic>
          </p:graphicFrame>
        </mc:Choice>
        <mc:Fallback xmlns="">
          <p:graphicFrame>
            <p:nvGraphicFramePr>
              <p:cNvPr id="13" name="Table 12">
                <a:extLst>
                  <a:ext uri="{FF2B5EF4-FFF2-40B4-BE49-F238E27FC236}">
                    <a16:creationId xmlns:a16="http://schemas.microsoft.com/office/drawing/2014/main" id="{D2B160B2-C5C0-5A81-1470-DFAA701F2C40}"/>
                  </a:ext>
                </a:extLst>
              </p:cNvPr>
              <p:cNvGraphicFramePr>
                <a:graphicFrameLocks noGrp="1"/>
              </p:cNvGraphicFramePr>
              <p:nvPr>
                <p:extLst>
                  <p:ext uri="{D42A27DB-BD31-4B8C-83A1-F6EECF244321}">
                    <p14:modId xmlns:p14="http://schemas.microsoft.com/office/powerpoint/2010/main" val="861815274"/>
                  </p:ext>
                </p:extLst>
              </p:nvPr>
            </p:nvGraphicFramePr>
            <p:xfrm>
              <a:off x="2815390" y="5003740"/>
              <a:ext cx="9142737" cy="1704658"/>
            </p:xfrm>
            <a:graphic>
              <a:graphicData uri="http://schemas.openxmlformats.org/drawingml/2006/table">
                <a:tbl>
                  <a:tblPr firstRow="1" firstCol="1" bandRow="1">
                    <a:tableStyleId>{21E4AEA4-8DFA-4A89-87EB-49C32662AFE0}</a:tableStyleId>
                  </a:tblPr>
                  <a:tblGrid>
                    <a:gridCol w="1077230">
                      <a:extLst>
                        <a:ext uri="{9D8B030D-6E8A-4147-A177-3AD203B41FA5}">
                          <a16:colId xmlns:a16="http://schemas.microsoft.com/office/drawing/2014/main" val="498676854"/>
                        </a:ext>
                      </a:extLst>
                    </a:gridCol>
                    <a:gridCol w="1102835">
                      <a:extLst>
                        <a:ext uri="{9D8B030D-6E8A-4147-A177-3AD203B41FA5}">
                          <a16:colId xmlns:a16="http://schemas.microsoft.com/office/drawing/2014/main" val="3318338119"/>
                        </a:ext>
                      </a:extLst>
                    </a:gridCol>
                    <a:gridCol w="1091860">
                      <a:extLst>
                        <a:ext uri="{9D8B030D-6E8A-4147-A177-3AD203B41FA5}">
                          <a16:colId xmlns:a16="http://schemas.microsoft.com/office/drawing/2014/main" val="3911146417"/>
                        </a:ext>
                      </a:extLst>
                    </a:gridCol>
                    <a:gridCol w="1047968">
                      <a:extLst>
                        <a:ext uri="{9D8B030D-6E8A-4147-A177-3AD203B41FA5}">
                          <a16:colId xmlns:a16="http://schemas.microsoft.com/office/drawing/2014/main" val="4078054018"/>
                        </a:ext>
                      </a:extLst>
                    </a:gridCol>
                    <a:gridCol w="1272924">
                      <a:extLst>
                        <a:ext uri="{9D8B030D-6E8A-4147-A177-3AD203B41FA5}">
                          <a16:colId xmlns:a16="http://schemas.microsoft.com/office/drawing/2014/main" val="2300463867"/>
                        </a:ext>
                      </a:extLst>
                    </a:gridCol>
                    <a:gridCol w="1229030">
                      <a:extLst>
                        <a:ext uri="{9D8B030D-6E8A-4147-A177-3AD203B41FA5}">
                          <a16:colId xmlns:a16="http://schemas.microsoft.com/office/drawing/2014/main" val="125630050"/>
                        </a:ext>
                      </a:extLst>
                    </a:gridCol>
                    <a:gridCol w="1091860">
                      <a:extLst>
                        <a:ext uri="{9D8B030D-6E8A-4147-A177-3AD203B41FA5}">
                          <a16:colId xmlns:a16="http://schemas.microsoft.com/office/drawing/2014/main" val="1379917508"/>
                        </a:ext>
                      </a:extLst>
                    </a:gridCol>
                    <a:gridCol w="1229030">
                      <a:extLst>
                        <a:ext uri="{9D8B030D-6E8A-4147-A177-3AD203B41FA5}">
                          <a16:colId xmlns:a16="http://schemas.microsoft.com/office/drawing/2014/main" val="3046344014"/>
                        </a:ext>
                      </a:extLst>
                    </a:gridCol>
                  </a:tblGrid>
                  <a:tr h="334963">
                    <a:tc>
                      <a:txBody>
                        <a:bodyPr/>
                        <a:lstStyle/>
                        <a:p>
                          <a:pPr>
                            <a:lnSpc>
                              <a:spcPct val="107000"/>
                            </a:lnSpc>
                            <a:spcAft>
                              <a:spcPts val="800"/>
                            </a:spcAft>
                          </a:pPr>
                          <a:r>
                            <a:rPr lang="en-CA" sz="1400">
                              <a:effectLst/>
                            </a:rPr>
                            <a:t>Method</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8"/>
                          <a:stretch>
                            <a:fillRect l="-98343" t="-9091" r="-633702" b="-443636"/>
                          </a:stretch>
                        </a:blipFill>
                      </a:tcPr>
                    </a:tc>
                    <a:tc>
                      <a:txBody>
                        <a:bodyPr/>
                        <a:lstStyle/>
                        <a:p>
                          <a:endParaRPr lang="en-US"/>
                        </a:p>
                      </a:txBody>
                      <a:tcPr marL="68580" marR="68580" marT="0" marB="0">
                        <a:blipFill>
                          <a:blip r:embed="rId8"/>
                          <a:stretch>
                            <a:fillRect l="-200559" t="-9091" r="-540782" b="-443636"/>
                          </a:stretch>
                        </a:blipFill>
                      </a:tcPr>
                    </a:tc>
                    <a:tc>
                      <a:txBody>
                        <a:bodyPr/>
                        <a:lstStyle/>
                        <a:p>
                          <a:endParaRPr lang="en-US"/>
                        </a:p>
                      </a:txBody>
                      <a:tcPr marL="68580" marR="68580" marT="0" marB="0">
                        <a:blipFill>
                          <a:blip r:embed="rId8"/>
                          <a:stretch>
                            <a:fillRect l="-312791" t="-9091" r="-462791" b="-443636"/>
                          </a:stretch>
                        </a:blipFill>
                      </a:tcPr>
                    </a:tc>
                    <a:tc>
                      <a:txBody>
                        <a:bodyPr/>
                        <a:lstStyle/>
                        <a:p>
                          <a:pPr>
                            <a:lnSpc>
                              <a:spcPct val="107000"/>
                            </a:lnSpc>
                            <a:spcAft>
                              <a:spcPts val="800"/>
                            </a:spcAft>
                          </a:pPr>
                          <a:r>
                            <a:rPr lang="en-CA" sz="1400">
                              <a:effectLst/>
                            </a:rPr>
                            <a:t>F (1,104)</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p-value</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8"/>
                          <a:stretch>
                            <a:fillRect l="-626257" t="-9091" r="-115084" b="-443636"/>
                          </a:stretch>
                        </a:blipFill>
                      </a:tcPr>
                    </a:tc>
                    <a:tc>
                      <a:txBody>
                        <a:bodyPr/>
                        <a:lstStyle/>
                        <a:p>
                          <a:pPr>
                            <a:lnSpc>
                              <a:spcPct val="107000"/>
                            </a:lnSpc>
                            <a:spcAft>
                              <a:spcPts val="800"/>
                            </a:spcAft>
                          </a:pPr>
                          <a:r>
                            <a:rPr lang="en-CA" sz="1400">
                              <a:effectLst/>
                            </a:rPr>
                            <a:t>AIC</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7014359"/>
                      </a:ext>
                    </a:extLst>
                  </a:tr>
                  <a:tr h="456565">
                    <a:tc>
                      <a:txBody>
                        <a:bodyPr/>
                        <a:lstStyle/>
                        <a:p>
                          <a:pPr>
                            <a:lnSpc>
                              <a:spcPct val="107000"/>
                            </a:lnSpc>
                            <a:spcAft>
                              <a:spcPts val="800"/>
                            </a:spcAft>
                          </a:pPr>
                          <a:r>
                            <a:rPr lang="en-CA" sz="1400" dirty="0">
                              <a:effectLst/>
                            </a:rPr>
                            <a:t>OLS</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0.6706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-0.2691</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0.1468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17.89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5.051e-05 ***</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118.969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881841"/>
                      </a:ext>
                    </a:extLst>
                  </a:tr>
                  <a:tr h="456565">
                    <a:tc>
                      <a:txBody>
                        <a:bodyPr/>
                        <a:lstStyle/>
                        <a:p>
                          <a:pPr>
                            <a:lnSpc>
                              <a:spcPct val="107000"/>
                            </a:lnSpc>
                            <a:spcAft>
                              <a:spcPts val="800"/>
                            </a:spcAft>
                          </a:pPr>
                          <a:r>
                            <a:rPr lang="en-CA" sz="1400">
                              <a:effectLst/>
                            </a:rPr>
                            <a:t>PGLS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0.6848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-0.2769</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0.1418</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17.18</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6.955e-05***</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0.020</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116.821</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8258763"/>
                      </a:ext>
                    </a:extLst>
                  </a:tr>
                  <a:tr h="456565">
                    <a:tc>
                      <a:txBody>
                        <a:bodyPr/>
                        <a:lstStyle/>
                        <a:p>
                          <a:pPr>
                            <a:lnSpc>
                              <a:spcPct val="107000"/>
                            </a:lnSpc>
                            <a:spcAft>
                              <a:spcPts val="800"/>
                            </a:spcAft>
                          </a:pPr>
                          <a:r>
                            <a:rPr lang="en-CA" sz="1400">
                              <a:effectLst/>
                            </a:rPr>
                            <a:t>PICs</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-0.2822</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0.113</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13.26</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a:effectLst/>
                            </a:rPr>
                            <a:t>0.0004255***</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CA" sz="1400">
                              <a:effectLst/>
                            </a:rPr>
                            <a:t>-</a:t>
                          </a:r>
                          <a:endParaRPr lang="en-CA"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400" dirty="0">
                              <a:effectLst/>
                            </a:rPr>
                            <a:t>570.677</a:t>
                          </a:r>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905798"/>
                      </a:ext>
                    </a:extLst>
                  </a:tr>
                </a:tbl>
              </a:graphicData>
            </a:graphic>
          </p:graphicFrame>
        </mc:Fallback>
      </mc:AlternateContent>
    </p:spTree>
    <p:extLst>
      <p:ext uri="{BB962C8B-B14F-4D97-AF65-F5344CB8AC3E}">
        <p14:creationId xmlns:p14="http://schemas.microsoft.com/office/powerpoint/2010/main" val="3967003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1D3D-5385-F0F9-AEDC-87E63E246A38}"/>
              </a:ext>
            </a:extLst>
          </p:cNvPr>
          <p:cNvSpPr>
            <a:spLocks noGrp="1"/>
          </p:cNvSpPr>
          <p:nvPr>
            <p:ph type="title"/>
          </p:nvPr>
        </p:nvSpPr>
        <p:spPr/>
        <p:txBody>
          <a:bodyPr/>
          <a:lstStyle/>
          <a:p>
            <a:r>
              <a:rPr lang="en-CA" dirty="0"/>
              <a:t>CONCLUSION</a:t>
            </a:r>
          </a:p>
        </p:txBody>
      </p:sp>
      <p:sp>
        <p:nvSpPr>
          <p:cNvPr id="3" name="Slide Number Placeholder 2">
            <a:extLst>
              <a:ext uri="{FF2B5EF4-FFF2-40B4-BE49-F238E27FC236}">
                <a16:creationId xmlns:a16="http://schemas.microsoft.com/office/drawing/2014/main" id="{FFA0C6E5-32D4-0B98-A83E-4240455C183A}"/>
              </a:ext>
            </a:extLst>
          </p:cNvPr>
          <p:cNvSpPr>
            <a:spLocks noGrp="1"/>
          </p:cNvSpPr>
          <p:nvPr>
            <p:ph type="sldNum" sz="quarter" idx="12"/>
          </p:nvPr>
        </p:nvSpPr>
        <p:spPr/>
        <p:txBody>
          <a:bodyPr/>
          <a:lstStyle/>
          <a:p>
            <a:pPr algn="l"/>
            <a:fld id="{FAEF9944-A4F6-4C59-AEBD-678D6480B8EA}" type="slidenum">
              <a:rPr lang="en-US" smtClean="0"/>
              <a:pPr algn="l"/>
              <a:t>29</a:t>
            </a:fld>
            <a:endParaRPr lang="en-US" dirty="0"/>
          </a:p>
        </p:txBody>
      </p:sp>
      <p:sp>
        <p:nvSpPr>
          <p:cNvPr id="4" name="Text Placeholder 3">
            <a:extLst>
              <a:ext uri="{FF2B5EF4-FFF2-40B4-BE49-F238E27FC236}">
                <a16:creationId xmlns:a16="http://schemas.microsoft.com/office/drawing/2014/main" id="{70DC4C6E-784D-01DA-4348-0995DA788052}"/>
              </a:ext>
            </a:extLst>
          </p:cNvPr>
          <p:cNvSpPr>
            <a:spLocks noGrp="1"/>
          </p:cNvSpPr>
          <p:nvPr>
            <p:ph type="body" idx="1"/>
          </p:nvPr>
        </p:nvSpPr>
        <p:spPr/>
        <p:txBody>
          <a:bodyPr>
            <a:normAutofit fontScale="85000" lnSpcReduction="10000"/>
          </a:bodyPr>
          <a:lstStyle/>
          <a:p>
            <a:r>
              <a:rPr lang="en-CA" dirty="0"/>
              <a:t>Main Findings and Further Research</a:t>
            </a:r>
          </a:p>
        </p:txBody>
      </p:sp>
    </p:spTree>
    <p:extLst>
      <p:ext uri="{BB962C8B-B14F-4D97-AF65-F5344CB8AC3E}">
        <p14:creationId xmlns:p14="http://schemas.microsoft.com/office/powerpoint/2010/main" val="1934791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3961-9788-CD33-8882-5683482BCDD9}"/>
              </a:ext>
            </a:extLst>
          </p:cNvPr>
          <p:cNvSpPr>
            <a:spLocks noGrp="1"/>
          </p:cNvSpPr>
          <p:nvPr>
            <p:ph type="title"/>
          </p:nvPr>
        </p:nvSpPr>
        <p:spPr/>
        <p:txBody>
          <a:bodyPr/>
          <a:lstStyle/>
          <a:p>
            <a:r>
              <a:rPr lang="en-CA" dirty="0"/>
              <a:t>INTRODUCTION</a:t>
            </a:r>
          </a:p>
        </p:txBody>
      </p:sp>
      <p:sp>
        <p:nvSpPr>
          <p:cNvPr id="3" name="Slide Number Placeholder 2">
            <a:extLst>
              <a:ext uri="{FF2B5EF4-FFF2-40B4-BE49-F238E27FC236}">
                <a16:creationId xmlns:a16="http://schemas.microsoft.com/office/drawing/2014/main" id="{4B400C18-FD3E-7391-A44B-E2443DB9713E}"/>
              </a:ext>
            </a:extLst>
          </p:cNvPr>
          <p:cNvSpPr>
            <a:spLocks noGrp="1"/>
          </p:cNvSpPr>
          <p:nvPr>
            <p:ph type="sldNum" sz="quarter" idx="12"/>
          </p:nvPr>
        </p:nvSpPr>
        <p:spPr/>
        <p:txBody>
          <a:bodyPr/>
          <a:lstStyle/>
          <a:p>
            <a:pPr algn="l"/>
            <a:fld id="{FAEF9944-A4F6-4C59-AEBD-678D6480B8EA}" type="slidenum">
              <a:rPr lang="en-US" smtClean="0"/>
              <a:pPr algn="l"/>
              <a:t>3</a:t>
            </a:fld>
            <a:endParaRPr lang="en-US" dirty="0"/>
          </a:p>
        </p:txBody>
      </p:sp>
      <p:sp>
        <p:nvSpPr>
          <p:cNvPr id="4" name="Text Placeholder 3">
            <a:extLst>
              <a:ext uri="{FF2B5EF4-FFF2-40B4-BE49-F238E27FC236}">
                <a16:creationId xmlns:a16="http://schemas.microsoft.com/office/drawing/2014/main" id="{D1FCED22-01D3-BF04-4D4B-4FCC31C61BF4}"/>
              </a:ext>
            </a:extLst>
          </p:cNvPr>
          <p:cNvSpPr>
            <a:spLocks noGrp="1"/>
          </p:cNvSpPr>
          <p:nvPr>
            <p:ph type="body" idx="1"/>
          </p:nvPr>
        </p:nvSpPr>
        <p:spPr/>
        <p:txBody>
          <a:bodyPr>
            <a:normAutofit fontScale="85000" lnSpcReduction="10000"/>
          </a:bodyPr>
          <a:lstStyle/>
          <a:p>
            <a:r>
              <a:rPr lang="en-CA" dirty="0"/>
              <a:t>Ectothermic </a:t>
            </a:r>
            <a:r>
              <a:rPr lang="en-CA" dirty="0" err="1"/>
              <a:t>Tetrapods</a:t>
            </a:r>
            <a:r>
              <a:rPr lang="en-CA" dirty="0"/>
              <a:t> and PCMs</a:t>
            </a:r>
          </a:p>
        </p:txBody>
      </p:sp>
    </p:spTree>
    <p:extLst>
      <p:ext uri="{BB962C8B-B14F-4D97-AF65-F5344CB8AC3E}">
        <p14:creationId xmlns:p14="http://schemas.microsoft.com/office/powerpoint/2010/main" val="498642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AD97A1-4446-2F88-64C7-03FA504C2808}"/>
              </a:ext>
            </a:extLst>
          </p:cNvPr>
          <p:cNvSpPr>
            <a:spLocks noGrp="1"/>
          </p:cNvSpPr>
          <p:nvPr>
            <p:ph type="body" idx="1"/>
          </p:nvPr>
        </p:nvSpPr>
        <p:spPr/>
        <p:txBody>
          <a:bodyPr/>
          <a:lstStyle/>
          <a:p>
            <a:r>
              <a:rPr lang="en-CA" dirty="0"/>
              <a:t>OLS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A2C18A-4897-FCAE-0E6D-F6514A87726E}"/>
                  </a:ext>
                </a:extLst>
              </p:cNvPr>
              <p:cNvSpPr>
                <a:spLocks noGrp="1"/>
              </p:cNvSpPr>
              <p:nvPr>
                <p:ph sz="half" idx="2"/>
              </p:nvPr>
            </p:nvSpPr>
            <p:spPr/>
            <p:txBody>
              <a:bodyPr>
                <a:normAutofit/>
              </a:bodyPr>
              <a:lstStyle/>
              <a:p>
                <a:pPr marL="285750" indent="-285750">
                  <a:buFont typeface="Arial" panose="020B0604020202020204" pitchFamily="34" charset="0"/>
                  <a:buChar char="•"/>
                </a:pPr>
                <a:r>
                  <a:rPr lang="en-CA" dirty="0"/>
                  <a:t>Slightly larger AIC values</a:t>
                </a:r>
              </a:p>
              <a:p>
                <a:pPr marL="285750" indent="-285750">
                  <a:buFont typeface="Arial" panose="020B0604020202020204" pitchFamily="34" charset="0"/>
                  <a:buChar char="•"/>
                </a:pPr>
                <a:r>
                  <a:rPr lang="en-CA" dirty="0"/>
                  <a:t>Slightly higher </a:t>
                </a:r>
                <a14:m>
                  <m:oMath xmlns:m="http://schemas.openxmlformats.org/officeDocument/2006/math">
                    <m:sSup>
                      <m:sSupPr>
                        <m:ctrlPr>
                          <a:rPr lang="en-CA" sz="1800" i="1" smtClean="0">
                            <a:effectLst/>
                            <a:latin typeface="Cambria Math" panose="02040503050406030204" pitchFamily="18" charset="0"/>
                          </a:rPr>
                        </m:ctrlPr>
                      </m:sSupPr>
                      <m:e>
                        <m:r>
                          <a:rPr lang="en-CA" sz="1800">
                            <a:effectLst/>
                            <a:latin typeface="Cambria Math" panose="02040503050406030204" pitchFamily="18" charset="0"/>
                          </a:rPr>
                          <m:t>𝒓</m:t>
                        </m:r>
                      </m:e>
                      <m:sup>
                        <m:r>
                          <a:rPr lang="en-CA" sz="1800">
                            <a:effectLst/>
                            <a:latin typeface="Cambria Math" panose="02040503050406030204" pitchFamily="18" charset="0"/>
                          </a:rPr>
                          <m:t>𝟐</m:t>
                        </m:r>
                      </m:sup>
                    </m:sSup>
                  </m:oMath>
                </a14:m>
                <a:r>
                  <a:rPr lang="en-CA" dirty="0"/>
                  <a:t> values</a:t>
                </a:r>
              </a:p>
            </p:txBody>
          </p:sp>
        </mc:Choice>
        <mc:Fallback xmlns="">
          <p:sp>
            <p:nvSpPr>
              <p:cNvPr id="3" name="Content Placeholder 2">
                <a:extLst>
                  <a:ext uri="{FF2B5EF4-FFF2-40B4-BE49-F238E27FC236}">
                    <a16:creationId xmlns:a16="http://schemas.microsoft.com/office/drawing/2014/main" id="{57A2C18A-4897-FCAE-0E6D-F6514A87726E}"/>
                  </a:ext>
                </a:extLst>
              </p:cNvPr>
              <p:cNvSpPr>
                <a:spLocks noGrp="1" noRot="1" noChangeAspect="1" noMove="1" noResize="1" noEditPoints="1" noAdjustHandles="1" noChangeArrowheads="1" noChangeShapeType="1" noTextEdit="1"/>
              </p:cNvSpPr>
              <p:nvPr>
                <p:ph sz="half" idx="2"/>
              </p:nvPr>
            </p:nvSpPr>
            <p:spPr>
              <a:blipFill>
                <a:blip r:embed="rId3"/>
                <a:stretch>
                  <a:fillRect l="-439"/>
                </a:stretch>
              </a:blipFill>
            </p:spPr>
            <p:txBody>
              <a:bodyPr/>
              <a:lstStyle/>
              <a:p>
                <a:r>
                  <a:rPr lang="en-CA">
                    <a:noFill/>
                  </a:rPr>
                  <a:t> </a:t>
                </a:r>
              </a:p>
            </p:txBody>
          </p:sp>
        </mc:Fallback>
      </mc:AlternateContent>
      <p:sp>
        <p:nvSpPr>
          <p:cNvPr id="4" name="Text Placeholder 3">
            <a:extLst>
              <a:ext uri="{FF2B5EF4-FFF2-40B4-BE49-F238E27FC236}">
                <a16:creationId xmlns:a16="http://schemas.microsoft.com/office/drawing/2014/main" id="{44FEE504-B83C-13EB-4D7E-270BC93718ED}"/>
              </a:ext>
            </a:extLst>
          </p:cNvPr>
          <p:cNvSpPr>
            <a:spLocks noGrp="1"/>
          </p:cNvSpPr>
          <p:nvPr>
            <p:ph type="body" sz="quarter" idx="3"/>
          </p:nvPr>
        </p:nvSpPr>
        <p:spPr/>
        <p:txBody>
          <a:bodyPr/>
          <a:lstStyle/>
          <a:p>
            <a:r>
              <a:rPr lang="en-CA" dirty="0"/>
              <a:t>PGLS</a:t>
            </a:r>
          </a:p>
        </p:txBody>
      </p:sp>
      <p:sp>
        <p:nvSpPr>
          <p:cNvPr id="5" name="Content Placeholder 4">
            <a:extLst>
              <a:ext uri="{FF2B5EF4-FFF2-40B4-BE49-F238E27FC236}">
                <a16:creationId xmlns:a16="http://schemas.microsoft.com/office/drawing/2014/main" id="{FB056CE8-8A85-7FFB-A32C-96BE7D71822F}"/>
              </a:ext>
            </a:extLst>
          </p:cNvPr>
          <p:cNvSpPr>
            <a:spLocks noGrp="1"/>
          </p:cNvSpPr>
          <p:nvPr>
            <p:ph sz="quarter" idx="4"/>
          </p:nvPr>
        </p:nvSpPr>
        <p:spPr>
          <a:xfrm>
            <a:off x="6530289" y="3316639"/>
            <a:ext cx="4647703" cy="2779361"/>
          </a:xfrm>
        </p:spPr>
        <p:txBody>
          <a:bodyPr>
            <a:normAutofit/>
          </a:bodyPr>
          <a:lstStyle/>
          <a:p>
            <a:pPr marL="285750" indent="-285750">
              <a:buFont typeface="Arial" panose="020B0604020202020204" pitchFamily="34" charset="0"/>
              <a:buChar char="•"/>
            </a:pPr>
            <a:r>
              <a:rPr lang="en-CA" dirty="0"/>
              <a:t>Slightly smaller AIC values</a:t>
            </a:r>
          </a:p>
          <a:p>
            <a:pPr marL="285750" indent="-285750">
              <a:buFont typeface="Arial" panose="020B0604020202020204" pitchFamily="34" charset="0"/>
              <a:buChar char="•"/>
            </a:pPr>
            <a:r>
              <a:rPr lang="en-CA" dirty="0"/>
              <a:t>Similar to OLS when phylogenetic signal is lower</a:t>
            </a:r>
          </a:p>
        </p:txBody>
      </p:sp>
      <p:sp>
        <p:nvSpPr>
          <p:cNvPr id="6" name="Slide Number Placeholder 5">
            <a:extLst>
              <a:ext uri="{FF2B5EF4-FFF2-40B4-BE49-F238E27FC236}">
                <a16:creationId xmlns:a16="http://schemas.microsoft.com/office/drawing/2014/main" id="{5DC81C0B-DAEE-B17D-E028-1E83EEAFCF07}"/>
              </a:ext>
            </a:extLst>
          </p:cNvPr>
          <p:cNvSpPr>
            <a:spLocks noGrp="1"/>
          </p:cNvSpPr>
          <p:nvPr>
            <p:ph type="sldNum" sz="quarter" idx="12"/>
          </p:nvPr>
        </p:nvSpPr>
        <p:spPr/>
        <p:txBody>
          <a:bodyPr/>
          <a:lstStyle/>
          <a:p>
            <a:pPr algn="l"/>
            <a:fld id="{FAEF9944-A4F6-4C59-AEBD-678D6480B8EA}" type="slidenum">
              <a:rPr lang="en-US" smtClean="0"/>
              <a:pPr algn="l"/>
              <a:t>30</a:t>
            </a:fld>
            <a:endParaRPr lang="en-US" dirty="0"/>
          </a:p>
        </p:txBody>
      </p:sp>
      <p:sp>
        <p:nvSpPr>
          <p:cNvPr id="7" name="Title 6">
            <a:extLst>
              <a:ext uri="{FF2B5EF4-FFF2-40B4-BE49-F238E27FC236}">
                <a16:creationId xmlns:a16="http://schemas.microsoft.com/office/drawing/2014/main" id="{27A02D90-360A-5A15-668D-20DF4F944D3D}"/>
              </a:ext>
            </a:extLst>
          </p:cNvPr>
          <p:cNvSpPr>
            <a:spLocks noGrp="1"/>
          </p:cNvSpPr>
          <p:nvPr>
            <p:ph type="title"/>
          </p:nvPr>
        </p:nvSpPr>
        <p:spPr>
          <a:xfrm>
            <a:off x="1424067" y="554646"/>
            <a:ext cx="9753926" cy="1345269"/>
          </a:xfrm>
        </p:spPr>
        <p:txBody>
          <a:bodyPr>
            <a:normAutofit/>
          </a:bodyPr>
          <a:lstStyle/>
          <a:p>
            <a:r>
              <a:rPr lang="en-CA" sz="2800" dirty="0">
                <a:solidFill>
                  <a:schemeClr val="accent4">
                    <a:lumMod val="75000"/>
                  </a:schemeClr>
                </a:solidFill>
              </a:rPr>
              <a:t>Correcting vs Not Correcting for Phylogeny: OLS vs PGLS</a:t>
            </a:r>
          </a:p>
        </p:txBody>
      </p:sp>
      <p:sp>
        <p:nvSpPr>
          <p:cNvPr id="8" name="TextBox 7">
            <a:extLst>
              <a:ext uri="{FF2B5EF4-FFF2-40B4-BE49-F238E27FC236}">
                <a16:creationId xmlns:a16="http://schemas.microsoft.com/office/drawing/2014/main" id="{4EEC2FE1-A14B-28D9-5E4D-04E0C758D64C}"/>
              </a:ext>
            </a:extLst>
          </p:cNvPr>
          <p:cNvSpPr txBox="1"/>
          <p:nvPr/>
        </p:nvSpPr>
        <p:spPr>
          <a:xfrm>
            <a:off x="2021377" y="5380024"/>
            <a:ext cx="8250382" cy="923330"/>
          </a:xfrm>
          <a:prstGeom prst="rect">
            <a:avLst/>
          </a:prstGeom>
          <a:noFill/>
        </p:spPr>
        <p:txBody>
          <a:bodyPr wrap="square" rtlCol="0">
            <a:spAutoFit/>
          </a:bodyPr>
          <a:lstStyle/>
          <a:p>
            <a:pPr marL="285750" indent="-285750">
              <a:buFont typeface="Wingdings" panose="05000000000000000000" pitchFamily="2" charset="2"/>
              <a:buChar char="v"/>
            </a:pPr>
            <a:r>
              <a:rPr lang="en-CA" dirty="0">
                <a:solidFill>
                  <a:srgbClr val="0E101A"/>
                </a:solidFill>
                <a:effectLst/>
                <a:latin typeface="Calibri" panose="020F0502020204030204" pitchFamily="34" charset="0"/>
                <a:ea typeface="Calibri" panose="020F0502020204030204" pitchFamily="34" charset="0"/>
                <a:cs typeface="Times New Roman" panose="02020603050405020304" pitchFamily="18" charset="0"/>
              </a:rPr>
              <a:t>As phylogenetic signal decreases, the more the model residuals are structured to resemble OLS residuals, show complete phylogenetic independence.</a:t>
            </a:r>
            <a:endParaRPr lang="en-CA" dirty="0"/>
          </a:p>
          <a:p>
            <a:endParaRPr lang="en-CA" dirty="0"/>
          </a:p>
        </p:txBody>
      </p:sp>
    </p:spTree>
    <p:extLst>
      <p:ext uri="{BB962C8B-B14F-4D97-AF65-F5344CB8AC3E}">
        <p14:creationId xmlns:p14="http://schemas.microsoft.com/office/powerpoint/2010/main" val="286912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B9881-0B9B-610A-C215-EC415215AEC0}"/>
              </a:ext>
            </a:extLst>
          </p:cNvPr>
          <p:cNvSpPr>
            <a:spLocks noGrp="1"/>
          </p:cNvSpPr>
          <p:nvPr>
            <p:ph type="body" idx="1"/>
          </p:nvPr>
        </p:nvSpPr>
        <p:spPr/>
        <p:txBody>
          <a:bodyPr/>
          <a:lstStyle/>
          <a:p>
            <a:r>
              <a:rPr lang="en-CA" dirty="0"/>
              <a:t>PGLS</a:t>
            </a:r>
          </a:p>
        </p:txBody>
      </p:sp>
      <p:sp>
        <p:nvSpPr>
          <p:cNvPr id="3" name="Content Placeholder 2">
            <a:extLst>
              <a:ext uri="{FF2B5EF4-FFF2-40B4-BE49-F238E27FC236}">
                <a16:creationId xmlns:a16="http://schemas.microsoft.com/office/drawing/2014/main" id="{FB135CC3-B59B-E0B1-A58A-79815940A982}"/>
              </a:ext>
            </a:extLst>
          </p:cNvPr>
          <p:cNvSpPr>
            <a:spLocks noGrp="1"/>
          </p:cNvSpPr>
          <p:nvPr>
            <p:ph sz="half" idx="2"/>
          </p:nvPr>
        </p:nvSpPr>
        <p:spPr/>
        <p:txBody>
          <a:bodyPr>
            <a:normAutofit fontScale="92500" lnSpcReduction="10000"/>
          </a:bodyPr>
          <a:lstStyle/>
          <a:p>
            <a:pPr marL="285750" indent="-285750">
              <a:buFont typeface="Courier New" panose="02070309020205020404" pitchFamily="49" charset="0"/>
              <a:buChar char="o"/>
            </a:pPr>
            <a:r>
              <a:rPr lang="en-CA" dirty="0"/>
              <a:t>More flexible, provides estimate for intercept and slope</a:t>
            </a:r>
          </a:p>
          <a:p>
            <a:pPr marL="285750" indent="-285750">
              <a:buFont typeface="Courier New" panose="02070309020205020404" pitchFamily="49" charset="0"/>
              <a:buChar char="o"/>
            </a:pPr>
            <a:r>
              <a:rPr lang="en-CA" dirty="0"/>
              <a:t>Co-estimated with phylogenetic signal</a:t>
            </a:r>
          </a:p>
          <a:p>
            <a:pPr marL="285750" indent="-285750">
              <a:buFont typeface="Courier New" panose="02070309020205020404" pitchFamily="49" charset="0"/>
              <a:buChar char="o"/>
            </a:pPr>
            <a:r>
              <a:rPr lang="en-CA" dirty="0"/>
              <a:t>Interpretation analogous to OLS</a:t>
            </a:r>
          </a:p>
        </p:txBody>
      </p:sp>
      <p:sp>
        <p:nvSpPr>
          <p:cNvPr id="4" name="Text Placeholder 3">
            <a:extLst>
              <a:ext uri="{FF2B5EF4-FFF2-40B4-BE49-F238E27FC236}">
                <a16:creationId xmlns:a16="http://schemas.microsoft.com/office/drawing/2014/main" id="{0BE51296-1679-BD04-4F5A-BEB847729EAD}"/>
              </a:ext>
            </a:extLst>
          </p:cNvPr>
          <p:cNvSpPr>
            <a:spLocks noGrp="1"/>
          </p:cNvSpPr>
          <p:nvPr>
            <p:ph type="body" sz="quarter" idx="3"/>
          </p:nvPr>
        </p:nvSpPr>
        <p:spPr/>
        <p:txBody>
          <a:bodyPr/>
          <a:lstStyle/>
          <a:p>
            <a:r>
              <a:rPr lang="en-CA" dirty="0"/>
              <a:t>PICs</a:t>
            </a:r>
          </a:p>
        </p:txBody>
      </p:sp>
      <p:sp>
        <p:nvSpPr>
          <p:cNvPr id="5" name="Content Placeholder 4">
            <a:extLst>
              <a:ext uri="{FF2B5EF4-FFF2-40B4-BE49-F238E27FC236}">
                <a16:creationId xmlns:a16="http://schemas.microsoft.com/office/drawing/2014/main" id="{EE0F384B-4740-55AF-401A-D1AB5F8D3DBD}"/>
              </a:ext>
            </a:extLst>
          </p:cNvPr>
          <p:cNvSpPr>
            <a:spLocks noGrp="1"/>
          </p:cNvSpPr>
          <p:nvPr>
            <p:ph sz="quarter" idx="4"/>
          </p:nvPr>
        </p:nvSpPr>
        <p:spPr/>
        <p:txBody>
          <a:bodyPr/>
          <a:lstStyle/>
          <a:p>
            <a:pPr marL="285750" indent="-285750">
              <a:buFont typeface="Courier New" panose="02070309020205020404" pitchFamily="49" charset="0"/>
              <a:buChar char="o"/>
            </a:pPr>
            <a:r>
              <a:rPr lang="en-CA" dirty="0"/>
              <a:t>Only provides estimate for slope</a:t>
            </a:r>
          </a:p>
          <a:p>
            <a:pPr marL="285750" indent="-285750">
              <a:buFont typeface="Courier New" panose="02070309020205020404" pitchFamily="49" charset="0"/>
              <a:buChar char="o"/>
            </a:pPr>
            <a:r>
              <a:rPr lang="en-CA" dirty="0"/>
              <a:t>Interpretation slightly more challenging, statistically and biologically</a:t>
            </a:r>
          </a:p>
          <a:p>
            <a:pPr marL="285750" indent="-285750">
              <a:buFont typeface="Courier New" panose="02070309020205020404" pitchFamily="49" charset="0"/>
              <a:buChar char="o"/>
            </a:pPr>
            <a:endParaRPr lang="en-CA" dirty="0"/>
          </a:p>
        </p:txBody>
      </p:sp>
      <p:sp>
        <p:nvSpPr>
          <p:cNvPr id="6" name="Slide Number Placeholder 5">
            <a:extLst>
              <a:ext uri="{FF2B5EF4-FFF2-40B4-BE49-F238E27FC236}">
                <a16:creationId xmlns:a16="http://schemas.microsoft.com/office/drawing/2014/main" id="{AB673C10-EB42-77F4-DE0C-9EF6C257FA7E}"/>
              </a:ext>
            </a:extLst>
          </p:cNvPr>
          <p:cNvSpPr>
            <a:spLocks noGrp="1"/>
          </p:cNvSpPr>
          <p:nvPr>
            <p:ph type="sldNum" sz="quarter" idx="12"/>
          </p:nvPr>
        </p:nvSpPr>
        <p:spPr/>
        <p:txBody>
          <a:bodyPr/>
          <a:lstStyle/>
          <a:p>
            <a:pPr algn="l"/>
            <a:fld id="{FAEF9944-A4F6-4C59-AEBD-678D6480B8EA}" type="slidenum">
              <a:rPr lang="en-US" smtClean="0"/>
              <a:pPr algn="l"/>
              <a:t>31</a:t>
            </a:fld>
            <a:endParaRPr lang="en-US" dirty="0"/>
          </a:p>
        </p:txBody>
      </p:sp>
      <p:sp>
        <p:nvSpPr>
          <p:cNvPr id="7" name="Title 6">
            <a:extLst>
              <a:ext uri="{FF2B5EF4-FFF2-40B4-BE49-F238E27FC236}">
                <a16:creationId xmlns:a16="http://schemas.microsoft.com/office/drawing/2014/main" id="{B7A531BB-83B4-8D11-DCDD-6363113759A6}"/>
              </a:ext>
            </a:extLst>
          </p:cNvPr>
          <p:cNvSpPr>
            <a:spLocks noGrp="1"/>
          </p:cNvSpPr>
          <p:nvPr>
            <p:ph type="title"/>
          </p:nvPr>
        </p:nvSpPr>
        <p:spPr/>
        <p:txBody>
          <a:bodyPr>
            <a:normAutofit fontScale="90000"/>
          </a:bodyPr>
          <a:lstStyle/>
          <a:p>
            <a:r>
              <a:rPr lang="en-CA" dirty="0">
                <a:solidFill>
                  <a:schemeClr val="accent4">
                    <a:lumMod val="75000"/>
                  </a:schemeClr>
                </a:solidFill>
              </a:rPr>
              <a:t>Correcting for Phylogeny: PGLS vs PICs</a:t>
            </a:r>
          </a:p>
        </p:txBody>
      </p:sp>
    </p:spTree>
    <p:extLst>
      <p:ext uri="{BB962C8B-B14F-4D97-AF65-F5344CB8AC3E}">
        <p14:creationId xmlns:p14="http://schemas.microsoft.com/office/powerpoint/2010/main" val="1037953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B6B1-46FE-3114-F582-804FF642F00A}"/>
              </a:ext>
            </a:extLst>
          </p:cNvPr>
          <p:cNvSpPr>
            <a:spLocks noGrp="1"/>
          </p:cNvSpPr>
          <p:nvPr>
            <p:ph type="title"/>
          </p:nvPr>
        </p:nvSpPr>
        <p:spPr/>
        <p:txBody>
          <a:bodyPr/>
          <a:lstStyle/>
          <a:p>
            <a:r>
              <a:rPr lang="en-CA" dirty="0">
                <a:solidFill>
                  <a:schemeClr val="accent4">
                    <a:lumMod val="75000"/>
                  </a:schemeClr>
                </a:solidFill>
              </a:rPr>
              <a:t>Main Findings and Limitations</a:t>
            </a:r>
          </a:p>
        </p:txBody>
      </p:sp>
      <p:sp>
        <p:nvSpPr>
          <p:cNvPr id="3" name="Content Placeholder 2">
            <a:extLst>
              <a:ext uri="{FF2B5EF4-FFF2-40B4-BE49-F238E27FC236}">
                <a16:creationId xmlns:a16="http://schemas.microsoft.com/office/drawing/2014/main" id="{C268801F-6B9F-0E3E-6FD6-6CD0D927940D}"/>
              </a:ext>
            </a:extLst>
          </p:cNvPr>
          <p:cNvSpPr>
            <a:spLocks noGrp="1"/>
          </p:cNvSpPr>
          <p:nvPr>
            <p:ph idx="1"/>
          </p:nvPr>
        </p:nvSpPr>
        <p:spPr>
          <a:xfrm>
            <a:off x="944380" y="2244819"/>
            <a:ext cx="10530590" cy="4036059"/>
          </a:xfrm>
        </p:spPr>
        <p:txBody>
          <a:bodyPr>
            <a:noAutofit/>
          </a:bodyPr>
          <a:lstStyle/>
          <a:p>
            <a:pPr marL="285750" indent="-285750">
              <a:buFont typeface="Arial" panose="020B0604020202020204" pitchFamily="34" charset="0"/>
              <a:buChar char="•"/>
            </a:pPr>
            <a:r>
              <a:rPr lang="en-CA" sz="1600" dirty="0">
                <a:solidFill>
                  <a:srgbClr val="0E101A"/>
                </a:solidFill>
                <a:effectLst/>
                <a:ea typeface="Calibri" panose="020F0502020204030204" pitchFamily="34" charset="0"/>
                <a:cs typeface="Times New Roman" panose="02020603050405020304" pitchFamily="18" charset="0"/>
              </a:rPr>
              <a:t>When comparing non-phylogenetic statistical models with phylogenetic models, the results showed a lack of striking differences </a:t>
            </a:r>
          </a:p>
          <a:p>
            <a:pPr marL="285750" indent="-285750">
              <a:buFont typeface="Arial" panose="020B0604020202020204" pitchFamily="34" charset="0"/>
              <a:buChar char="•"/>
            </a:pPr>
            <a:r>
              <a:rPr lang="en-CA" sz="1600" dirty="0">
                <a:solidFill>
                  <a:srgbClr val="0E101A"/>
                </a:solidFill>
                <a:effectLst/>
                <a:ea typeface="Calibri" panose="020F0502020204030204" pitchFamily="34" charset="0"/>
                <a:cs typeface="Times New Roman" panose="02020603050405020304" pitchFamily="18" charset="0"/>
              </a:rPr>
              <a:t>May indicate larger issues related to tree phylogeny construction, or the model of evolution that the phylogeny followed.</a:t>
            </a:r>
          </a:p>
          <a:p>
            <a:pPr marL="285750" indent="-285750">
              <a:buFont typeface="Arial" panose="020B0604020202020204" pitchFamily="34" charset="0"/>
              <a:buChar char="•"/>
            </a:pPr>
            <a:r>
              <a:rPr lang="en-CA" sz="1600" b="1" i="1" u="sng" dirty="0">
                <a:solidFill>
                  <a:schemeClr val="tx1"/>
                </a:solidFill>
                <a:ea typeface="Calibri" panose="020F0502020204030204" pitchFamily="34" charset="0"/>
                <a:cs typeface="Times New Roman" panose="02020603050405020304" pitchFamily="18" charset="0"/>
              </a:rPr>
              <a:t>Uncertainty</a:t>
            </a:r>
          </a:p>
          <a:p>
            <a:pPr marL="285750" indent="-285750">
              <a:buFont typeface="Arial" panose="020B0604020202020204" pitchFamily="34" charset="0"/>
              <a:buChar char="•"/>
            </a:pPr>
            <a:r>
              <a:rPr lang="en-CA" sz="1600" b="1" dirty="0">
                <a:solidFill>
                  <a:srgbClr val="0E101A"/>
                </a:solidFill>
                <a:ea typeface="Calibri" panose="020F0502020204030204" pitchFamily="34" charset="0"/>
                <a:cs typeface="Times New Roman" panose="02020603050405020304" pitchFamily="18" charset="0"/>
              </a:rPr>
              <a:t>Tree: </a:t>
            </a:r>
            <a:r>
              <a:rPr lang="en-CA" sz="1600" dirty="0">
                <a:solidFill>
                  <a:srgbClr val="0E101A"/>
                </a:solidFill>
                <a:effectLst/>
                <a:ea typeface="Times New Roman" panose="02020603050405020304" pitchFamily="18" charset="0"/>
              </a:rPr>
              <a:t>Species can be misplaced in a phylogenetic tree, ancestral nodes can be wrongly inferred, or branch lengths can be incorrect </a:t>
            </a:r>
          </a:p>
          <a:p>
            <a:pPr marL="285750" indent="-285750">
              <a:buFont typeface="Arial" panose="020B0604020202020204" pitchFamily="34" charset="0"/>
              <a:buChar char="•"/>
            </a:pPr>
            <a:r>
              <a:rPr lang="en-CA" sz="1600" b="1" dirty="0">
                <a:solidFill>
                  <a:srgbClr val="0E101A"/>
                </a:solidFill>
                <a:ea typeface="Calibri" panose="020F0502020204030204" pitchFamily="34" charset="0"/>
                <a:cs typeface="Times New Roman" panose="02020603050405020304" pitchFamily="18" charset="0"/>
              </a:rPr>
              <a:t>Trait Values:</a:t>
            </a:r>
            <a:r>
              <a:rPr lang="en-CA" sz="1600" dirty="0">
                <a:solidFill>
                  <a:srgbClr val="0E101A"/>
                </a:solidFill>
                <a:ea typeface="Calibri" panose="020F0502020204030204" pitchFamily="34" charset="0"/>
                <a:cs typeface="Times New Roman" panose="02020603050405020304" pitchFamily="18" charset="0"/>
              </a:rPr>
              <a:t> </a:t>
            </a:r>
            <a:r>
              <a:rPr lang="en-CA" sz="1600" dirty="0">
                <a:solidFill>
                  <a:srgbClr val="0E101A"/>
                </a:solidFill>
                <a:effectLst/>
                <a:ea typeface="Times New Roman" panose="02020603050405020304" pitchFamily="18" charset="0"/>
              </a:rPr>
              <a:t>measured with error, is the trait representative?</a:t>
            </a:r>
          </a:p>
          <a:p>
            <a:pPr marL="285750" indent="-285750">
              <a:buFont typeface="Arial" panose="020B0604020202020204" pitchFamily="34" charset="0"/>
              <a:buChar char="•"/>
            </a:pPr>
            <a:r>
              <a:rPr lang="en-CA" sz="1600" b="1" dirty="0">
                <a:solidFill>
                  <a:srgbClr val="0E101A"/>
                </a:solidFill>
                <a:ea typeface="Calibri" panose="020F0502020204030204" pitchFamily="34" charset="0"/>
                <a:cs typeface="Times New Roman" panose="02020603050405020304" pitchFamily="18" charset="0"/>
              </a:rPr>
              <a:t>Model of evolution: </a:t>
            </a:r>
            <a:r>
              <a:rPr lang="en-CA" sz="1600" dirty="0">
                <a:solidFill>
                  <a:srgbClr val="0E101A"/>
                </a:solidFill>
                <a:effectLst/>
                <a:ea typeface="Times New Roman" panose="02020603050405020304" pitchFamily="18" charset="0"/>
              </a:rPr>
              <a:t>a trait can evolve quite differently from a simple model like Brownian motion, heterogeneity in the tempo and mode along the tree branches</a:t>
            </a:r>
            <a:endParaRPr lang="en-CA" sz="1600" dirty="0">
              <a:solidFill>
                <a:srgbClr val="0E101A"/>
              </a:solidFill>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3E0D6B-A6D2-F1F5-083E-F2252B032824}"/>
              </a:ext>
            </a:extLst>
          </p:cNvPr>
          <p:cNvSpPr>
            <a:spLocks noGrp="1"/>
          </p:cNvSpPr>
          <p:nvPr>
            <p:ph type="sldNum" sz="quarter" idx="12"/>
          </p:nvPr>
        </p:nvSpPr>
        <p:spPr/>
        <p:txBody>
          <a:bodyPr/>
          <a:lstStyle/>
          <a:p>
            <a:pPr algn="l"/>
            <a:fld id="{FAEF9944-A4F6-4C59-AEBD-678D6480B8EA}" type="slidenum">
              <a:rPr lang="en-US" smtClean="0"/>
              <a:pPr algn="l"/>
              <a:t>32</a:t>
            </a:fld>
            <a:endParaRPr lang="en-US" dirty="0"/>
          </a:p>
        </p:txBody>
      </p:sp>
    </p:spTree>
    <p:extLst>
      <p:ext uri="{BB962C8B-B14F-4D97-AF65-F5344CB8AC3E}">
        <p14:creationId xmlns:p14="http://schemas.microsoft.com/office/powerpoint/2010/main" val="301546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27E0-AA63-B52D-98AC-2A9CB3A4302D}"/>
              </a:ext>
            </a:extLst>
          </p:cNvPr>
          <p:cNvSpPr>
            <a:spLocks noGrp="1"/>
          </p:cNvSpPr>
          <p:nvPr>
            <p:ph type="title"/>
          </p:nvPr>
        </p:nvSpPr>
        <p:spPr>
          <a:xfrm>
            <a:off x="3638203" y="569804"/>
            <a:ext cx="8770571" cy="1345269"/>
          </a:xfrm>
        </p:spPr>
        <p:txBody>
          <a:bodyPr/>
          <a:lstStyle/>
          <a:p>
            <a:r>
              <a:rPr lang="en-CA" dirty="0">
                <a:solidFill>
                  <a:schemeClr val="accent4">
                    <a:lumMod val="75000"/>
                  </a:schemeClr>
                </a:solidFill>
              </a:rPr>
              <a:t>Further Research</a:t>
            </a:r>
          </a:p>
        </p:txBody>
      </p:sp>
      <p:sp>
        <p:nvSpPr>
          <p:cNvPr id="3" name="Content Placeholder 2">
            <a:extLst>
              <a:ext uri="{FF2B5EF4-FFF2-40B4-BE49-F238E27FC236}">
                <a16:creationId xmlns:a16="http://schemas.microsoft.com/office/drawing/2014/main" id="{931DF108-E5BA-1BD9-F1AB-62FFBE758455}"/>
              </a:ext>
            </a:extLst>
          </p:cNvPr>
          <p:cNvSpPr>
            <a:spLocks noGrp="1"/>
          </p:cNvSpPr>
          <p:nvPr>
            <p:ph idx="1"/>
          </p:nvPr>
        </p:nvSpPr>
        <p:spPr>
          <a:xfrm>
            <a:off x="4342765" y="2342256"/>
            <a:ext cx="7484473" cy="3646314"/>
          </a:xfrm>
        </p:spPr>
        <p:txBody>
          <a:bodyPr>
            <a:normAutofit/>
          </a:bodyPr>
          <a:lstStyle/>
          <a:p>
            <a:pPr marL="285750" indent="-285750">
              <a:buFont typeface="Arial" panose="020B0604020202020204" pitchFamily="34" charset="0"/>
              <a:buChar char="•"/>
            </a:pPr>
            <a:r>
              <a:rPr lang="en-CA" dirty="0"/>
              <a:t>Additional Variables (i.e. Geographical Location, temperature, morphological traits)</a:t>
            </a:r>
          </a:p>
          <a:p>
            <a:pPr marL="285750" indent="-285750">
              <a:buFont typeface="Arial" panose="020B0604020202020204" pitchFamily="34" charset="0"/>
              <a:buChar char="•"/>
            </a:pPr>
            <a:r>
              <a:rPr lang="en-CA" dirty="0"/>
              <a:t>Categorical Variables (Phylogenetic ANOVA) (i.e. protective phenotypes)</a:t>
            </a:r>
          </a:p>
          <a:p>
            <a:pPr marL="285750" indent="-285750">
              <a:buFont typeface="Arial" panose="020B0604020202020204" pitchFamily="34" charset="0"/>
              <a:buChar char="•"/>
            </a:pPr>
            <a:r>
              <a:rPr lang="en-CA" dirty="0"/>
              <a:t>More complex, multiple regression models</a:t>
            </a:r>
          </a:p>
          <a:p>
            <a:pPr marL="285750" indent="-285750">
              <a:buFont typeface="Arial" panose="020B0604020202020204" pitchFamily="34" charset="0"/>
              <a:buChar char="•"/>
            </a:pPr>
            <a:r>
              <a:rPr lang="en-CA" dirty="0"/>
              <a:t>Computer Simulations-power, type I errors, type II errors</a:t>
            </a:r>
          </a:p>
          <a:p>
            <a:pPr marL="285750" indent="-285750">
              <a:buFont typeface="Arial" panose="020B0604020202020204" pitchFamily="34" charset="0"/>
              <a:buChar char="•"/>
            </a:pPr>
            <a:endParaRPr lang="en-CA" dirty="0"/>
          </a:p>
        </p:txBody>
      </p:sp>
      <p:sp>
        <p:nvSpPr>
          <p:cNvPr id="4" name="Slide Number Placeholder 3">
            <a:extLst>
              <a:ext uri="{FF2B5EF4-FFF2-40B4-BE49-F238E27FC236}">
                <a16:creationId xmlns:a16="http://schemas.microsoft.com/office/drawing/2014/main" id="{9E6AEFCB-6513-DEB5-6443-45D193DFB251}"/>
              </a:ext>
            </a:extLst>
          </p:cNvPr>
          <p:cNvSpPr>
            <a:spLocks noGrp="1"/>
          </p:cNvSpPr>
          <p:nvPr>
            <p:ph type="sldNum" sz="quarter" idx="12"/>
          </p:nvPr>
        </p:nvSpPr>
        <p:spPr/>
        <p:txBody>
          <a:bodyPr/>
          <a:lstStyle/>
          <a:p>
            <a:pPr algn="l"/>
            <a:fld id="{FAEF9944-A4F6-4C59-AEBD-678D6480B8EA}" type="slidenum">
              <a:rPr lang="en-US" smtClean="0"/>
              <a:pPr algn="l"/>
              <a:t>33</a:t>
            </a:fld>
            <a:endParaRPr lang="en-US" dirty="0"/>
          </a:p>
        </p:txBody>
      </p:sp>
      <p:pic>
        <p:nvPicPr>
          <p:cNvPr id="11266" name="Picture 2" descr="Tuatara | Diet, Habitat, &amp; Facts | Britannica">
            <a:extLst>
              <a:ext uri="{FF2B5EF4-FFF2-40B4-BE49-F238E27FC236}">
                <a16:creationId xmlns:a16="http://schemas.microsoft.com/office/drawing/2014/main" id="{5E7F9321-DB34-2BA0-D8BC-827ADEA67CE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762" y="2479963"/>
            <a:ext cx="3889679" cy="24261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9492F83-7AEA-D7C6-EEC8-473BA24E9477}"/>
              </a:ext>
            </a:extLst>
          </p:cNvPr>
          <p:cNvSpPr txBox="1"/>
          <p:nvPr/>
        </p:nvSpPr>
        <p:spPr>
          <a:xfrm>
            <a:off x="364762" y="5009323"/>
            <a:ext cx="3639742" cy="461665"/>
          </a:xfrm>
          <a:prstGeom prst="rect">
            <a:avLst/>
          </a:prstGeom>
          <a:noFill/>
        </p:spPr>
        <p:txBody>
          <a:bodyPr wrap="square" rtlCol="0">
            <a:spAutoFit/>
          </a:bodyPr>
          <a:lstStyle/>
          <a:p>
            <a:r>
              <a:rPr lang="en-CA" sz="1200" b="1" i="1" dirty="0"/>
              <a:t>Figure 10: </a:t>
            </a:r>
            <a:r>
              <a:rPr lang="en-CA" sz="1200" i="1" dirty="0"/>
              <a:t>Tuatara. Retrieved from </a:t>
            </a:r>
            <a:r>
              <a:rPr lang="en-CA" sz="1200" i="1" dirty="0">
                <a:hlinkClick r:id="rId3"/>
              </a:rPr>
              <a:t>https://www.britannica.com/animal/tuatara</a:t>
            </a:r>
            <a:r>
              <a:rPr lang="en-CA" sz="1200" i="1" dirty="0"/>
              <a:t>  </a:t>
            </a:r>
          </a:p>
        </p:txBody>
      </p:sp>
    </p:spTree>
    <p:extLst>
      <p:ext uri="{BB962C8B-B14F-4D97-AF65-F5344CB8AC3E}">
        <p14:creationId xmlns:p14="http://schemas.microsoft.com/office/powerpoint/2010/main" val="3312105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F5F2-6098-0563-FDD6-B7DA169AD3FF}"/>
              </a:ext>
            </a:extLst>
          </p:cNvPr>
          <p:cNvSpPr>
            <a:spLocks noGrp="1"/>
          </p:cNvSpPr>
          <p:nvPr>
            <p:ph type="title"/>
          </p:nvPr>
        </p:nvSpPr>
        <p:spPr/>
        <p:txBody>
          <a:bodyPr/>
          <a:lstStyle/>
          <a:p>
            <a:r>
              <a:rPr lang="en-CA" dirty="0"/>
              <a:t>Bibliography</a:t>
            </a:r>
          </a:p>
        </p:txBody>
      </p:sp>
      <p:sp>
        <p:nvSpPr>
          <p:cNvPr id="3" name="Content Placeholder 2">
            <a:extLst>
              <a:ext uri="{FF2B5EF4-FFF2-40B4-BE49-F238E27FC236}">
                <a16:creationId xmlns:a16="http://schemas.microsoft.com/office/drawing/2014/main" id="{872AC7D1-B1EC-3FFE-B966-22F8E758CE0A}"/>
              </a:ext>
            </a:extLst>
          </p:cNvPr>
          <p:cNvSpPr>
            <a:spLocks noGrp="1"/>
          </p:cNvSpPr>
          <p:nvPr>
            <p:ph idx="1"/>
          </p:nvPr>
        </p:nvSpPr>
        <p:spPr>
          <a:xfrm>
            <a:off x="293807" y="2192354"/>
            <a:ext cx="11368541" cy="3651504"/>
          </a:xfrm>
        </p:spPr>
        <p:txBody>
          <a:bodyPr>
            <a:noAutofit/>
          </a:bodyPr>
          <a:lstStyle/>
          <a:p>
            <a:pPr marL="457200" indent="-457200" fontAlgn="base">
              <a:spcAft>
                <a:spcPts val="1200"/>
              </a:spcAft>
            </a:pPr>
            <a:r>
              <a:rPr lang="en-CA" sz="1200" dirty="0" err="1">
                <a:solidFill>
                  <a:schemeClr val="tx1"/>
                </a:solidFill>
                <a:effectLst/>
                <a:ea typeface="Times New Roman" panose="02020603050405020304" pitchFamily="18" charset="0"/>
              </a:rPr>
              <a:t>Beltrán</a:t>
            </a:r>
            <a:r>
              <a:rPr lang="en-CA" sz="1200" dirty="0">
                <a:solidFill>
                  <a:schemeClr val="tx1"/>
                </a:solidFill>
                <a:effectLst/>
                <a:ea typeface="Times New Roman" panose="02020603050405020304" pitchFamily="18" charset="0"/>
              </a:rPr>
              <a:t>-Sánchez, H., Crimmins, E. M., &amp; Finch, C. E. (2012). Early cohort mortality predicts the cohort rate of aging: a historical analysis. </a:t>
            </a:r>
            <a:r>
              <a:rPr lang="en-CA" sz="1200" i="1" dirty="0">
                <a:solidFill>
                  <a:schemeClr val="tx1"/>
                </a:solidFill>
                <a:effectLst/>
                <a:ea typeface="Times New Roman" panose="02020603050405020304" pitchFamily="18" charset="0"/>
              </a:rPr>
              <a:t>Journal of Developmental Origins of Health and Disease</a:t>
            </a:r>
            <a:r>
              <a:rPr lang="en-CA" sz="1200" dirty="0">
                <a:solidFill>
                  <a:schemeClr val="tx1"/>
                </a:solidFill>
                <a:effectLst/>
                <a:ea typeface="Times New Roman" panose="02020603050405020304" pitchFamily="18" charset="0"/>
              </a:rPr>
              <a:t>, </a:t>
            </a:r>
            <a:r>
              <a:rPr lang="en-CA" sz="1200" i="1" dirty="0">
                <a:solidFill>
                  <a:schemeClr val="tx1"/>
                </a:solidFill>
                <a:effectLst/>
                <a:ea typeface="Times New Roman" panose="02020603050405020304" pitchFamily="18" charset="0"/>
              </a:rPr>
              <a:t>3</a:t>
            </a:r>
            <a:r>
              <a:rPr lang="en-CA" sz="1200" dirty="0">
                <a:solidFill>
                  <a:schemeClr val="tx1"/>
                </a:solidFill>
                <a:effectLst/>
                <a:ea typeface="Times New Roman" panose="02020603050405020304" pitchFamily="18" charset="0"/>
              </a:rPr>
              <a:t>(5), 380–386. </a:t>
            </a:r>
            <a:r>
              <a:rPr lang="en-CA" sz="1200" u="sng" dirty="0">
                <a:solidFill>
                  <a:schemeClr val="tx1"/>
                </a:solidFill>
                <a:effectLst/>
                <a:ea typeface="Times New Roman" panose="02020603050405020304" pitchFamily="18" charset="0"/>
                <a:hlinkClick r:id="rId2">
                  <a:extLst>
                    <a:ext uri="{A12FA001-AC4F-418D-AE19-62706E023703}">
                      <ahyp:hlinkClr xmlns:ahyp="http://schemas.microsoft.com/office/drawing/2018/hyperlinkcolor" val="tx"/>
                    </a:ext>
                  </a:extLst>
                </a:hlinkClick>
              </a:rPr>
              <a:t>https://doi.org/10.1017/S2040174412000281</a:t>
            </a:r>
            <a:r>
              <a:rPr lang="en-CA" sz="1200" dirty="0">
                <a:solidFill>
                  <a:schemeClr val="tx1"/>
                </a:solidFill>
                <a:effectLst/>
                <a:ea typeface="Times New Roman" panose="02020603050405020304" pitchFamily="18" charset="0"/>
              </a:rPr>
              <a:t> </a:t>
            </a:r>
          </a:p>
          <a:p>
            <a:pPr marL="457200" indent="-457200">
              <a:lnSpc>
                <a:spcPct val="107000"/>
              </a:lnSpc>
              <a:spcBef>
                <a:spcPts val="1200"/>
              </a:spcBef>
              <a:spcAft>
                <a:spcPts val="1200"/>
              </a:spcAft>
            </a:pPr>
            <a:r>
              <a:rPr lang="en-CA" sz="1200" dirty="0">
                <a:solidFill>
                  <a:schemeClr val="tx1"/>
                </a:solidFill>
                <a:effectLst/>
                <a:ea typeface="Times New Roman" panose="02020603050405020304" pitchFamily="18" charset="0"/>
                <a:cs typeface="Times New Roman" panose="02020603050405020304" pitchFamily="18" charset="0"/>
              </a:rPr>
              <a:t>Cornwell, W., &amp; Nakagawa, S. (2017). Phylogenetic comparative methods.</a:t>
            </a:r>
            <a:r>
              <a:rPr lang="en-CA" sz="1200" i="1" dirty="0">
                <a:solidFill>
                  <a:schemeClr val="tx1"/>
                </a:solidFill>
                <a:effectLst/>
                <a:ea typeface="Times New Roman" panose="02020603050405020304" pitchFamily="18" charset="0"/>
                <a:cs typeface="Times New Roman" panose="02020603050405020304" pitchFamily="18" charset="0"/>
              </a:rPr>
              <a:t> Current Biology</a:t>
            </a:r>
            <a:r>
              <a:rPr lang="en-CA" sz="1200" dirty="0">
                <a:solidFill>
                  <a:schemeClr val="tx1"/>
                </a:solidFill>
                <a:effectLst/>
                <a:ea typeface="Times New Roman" panose="02020603050405020304" pitchFamily="18" charset="0"/>
                <a:cs typeface="Times New Roman" panose="02020603050405020304" pitchFamily="18" charset="0"/>
              </a:rPr>
              <a:t>, </a:t>
            </a:r>
            <a:r>
              <a:rPr lang="en-CA" sz="1200" i="1" dirty="0">
                <a:solidFill>
                  <a:schemeClr val="tx1"/>
                </a:solidFill>
                <a:effectLst/>
                <a:ea typeface="Times New Roman" panose="02020603050405020304" pitchFamily="18" charset="0"/>
                <a:cs typeface="Times New Roman" panose="02020603050405020304" pitchFamily="18" charset="0"/>
              </a:rPr>
              <a:t>27</a:t>
            </a:r>
            <a:r>
              <a:rPr lang="en-CA" sz="1200" dirty="0">
                <a:solidFill>
                  <a:schemeClr val="tx1"/>
                </a:solidFill>
                <a:effectLst/>
                <a:ea typeface="Times New Roman" panose="02020603050405020304" pitchFamily="18" charset="0"/>
                <a:cs typeface="Times New Roman" panose="02020603050405020304" pitchFamily="18" charset="0"/>
              </a:rPr>
              <a:t>(9), R333–R336.</a:t>
            </a:r>
            <a:r>
              <a:rPr lang="en-CA" sz="1200" u="none" strike="noStrike" dirty="0">
                <a:solidFill>
                  <a:schemeClr val="tx1"/>
                </a:solidFill>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CA" sz="1200" u="sng" dirty="0">
                <a:solidFill>
                  <a:schemeClr val="tx1"/>
                </a:solidFill>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https://doi.org/10.1016/j.cub.2017.03.049</a:t>
            </a:r>
            <a:endParaRPr lang="en-CA" sz="1200" dirty="0">
              <a:solidFill>
                <a:schemeClr val="tx1"/>
              </a:solidFill>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dirty="0" err="1">
                <a:solidFill>
                  <a:schemeClr val="tx1"/>
                </a:solidFill>
                <a:effectLst/>
                <a:ea typeface="Times New Roman" panose="02020603050405020304" pitchFamily="18" charset="0"/>
                <a:cs typeface="Times New Roman" panose="02020603050405020304" pitchFamily="18" charset="0"/>
              </a:rPr>
              <a:t>Felsenstein</a:t>
            </a:r>
            <a:r>
              <a:rPr lang="en-CA" sz="1200" dirty="0">
                <a:solidFill>
                  <a:schemeClr val="tx1"/>
                </a:solidFill>
                <a:effectLst/>
                <a:ea typeface="Times New Roman" panose="02020603050405020304" pitchFamily="18" charset="0"/>
                <a:cs typeface="Times New Roman" panose="02020603050405020304" pitchFamily="18" charset="0"/>
              </a:rPr>
              <a:t>, J. (1985). Phylogenies and the comparative method. </a:t>
            </a:r>
            <a:r>
              <a:rPr lang="en-CA" sz="1200" i="1" dirty="0">
                <a:solidFill>
                  <a:schemeClr val="tx1"/>
                </a:solidFill>
                <a:effectLst/>
                <a:ea typeface="Times New Roman" panose="02020603050405020304" pitchFamily="18" charset="0"/>
                <a:cs typeface="Times New Roman" panose="02020603050405020304" pitchFamily="18" charset="0"/>
              </a:rPr>
              <a:t>The American Naturalist.</a:t>
            </a:r>
            <a:r>
              <a:rPr lang="en-CA" sz="1200" dirty="0">
                <a:solidFill>
                  <a:schemeClr val="tx1"/>
                </a:solidFill>
                <a:effectLst/>
                <a:ea typeface="Times New Roman" panose="02020603050405020304" pitchFamily="18" charset="0"/>
                <a:cs typeface="Times New Roman" panose="02020603050405020304" pitchFamily="18" charset="0"/>
              </a:rPr>
              <a:t> </a:t>
            </a:r>
            <a:r>
              <a:rPr lang="en-CA" sz="1200" i="1" dirty="0">
                <a:solidFill>
                  <a:schemeClr val="tx1"/>
                </a:solidFill>
                <a:effectLst/>
                <a:ea typeface="Times New Roman" panose="02020603050405020304" pitchFamily="18" charset="0"/>
                <a:cs typeface="Times New Roman" panose="02020603050405020304" pitchFamily="18" charset="0"/>
              </a:rPr>
              <a:t>125</a:t>
            </a:r>
            <a:r>
              <a:rPr lang="en-CA" sz="1200" dirty="0">
                <a:solidFill>
                  <a:schemeClr val="tx1"/>
                </a:solidFill>
                <a:effectLst/>
                <a:ea typeface="Times New Roman" panose="02020603050405020304" pitchFamily="18" charset="0"/>
                <a:cs typeface="Times New Roman" panose="02020603050405020304" pitchFamily="18" charset="0"/>
              </a:rPr>
              <a:t>(1), 1-15.</a:t>
            </a:r>
            <a:r>
              <a:rPr lang="en-CA" sz="1200" u="none" strike="noStrike" dirty="0">
                <a:solidFill>
                  <a:schemeClr val="tx1"/>
                </a:solidFill>
                <a:effectLst/>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CA" sz="1200" u="sng" dirty="0">
                <a:solidFill>
                  <a:schemeClr val="tx1"/>
                </a:solidFill>
                <a:effectLst/>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https://www.jstor.org/stable/2461605</a:t>
            </a:r>
            <a:endParaRPr lang="en-CA" sz="1200" dirty="0">
              <a:solidFill>
                <a:schemeClr val="tx1"/>
              </a:solidFill>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dirty="0" err="1">
                <a:solidFill>
                  <a:schemeClr val="tx1"/>
                </a:solidFill>
                <a:effectLst/>
                <a:ea typeface="Times New Roman" panose="02020603050405020304" pitchFamily="18" charset="0"/>
                <a:cs typeface="Times New Roman" panose="02020603050405020304" pitchFamily="18" charset="0"/>
              </a:rPr>
              <a:t>Freckleton</a:t>
            </a:r>
            <a:r>
              <a:rPr lang="en-CA" sz="1200" dirty="0">
                <a:solidFill>
                  <a:schemeClr val="tx1"/>
                </a:solidFill>
                <a:effectLst/>
                <a:ea typeface="Times New Roman" panose="02020603050405020304" pitchFamily="18" charset="0"/>
                <a:cs typeface="Times New Roman" panose="02020603050405020304" pitchFamily="18" charset="0"/>
              </a:rPr>
              <a:t>, R. P., Harvey, P. H., &amp; </a:t>
            </a:r>
            <a:r>
              <a:rPr lang="en-CA" sz="1200" dirty="0" err="1">
                <a:solidFill>
                  <a:schemeClr val="tx1"/>
                </a:solidFill>
                <a:effectLst/>
                <a:ea typeface="Times New Roman" panose="02020603050405020304" pitchFamily="18" charset="0"/>
                <a:cs typeface="Times New Roman" panose="02020603050405020304" pitchFamily="18" charset="0"/>
              </a:rPr>
              <a:t>Pagel</a:t>
            </a:r>
            <a:r>
              <a:rPr lang="en-CA" sz="1200" dirty="0">
                <a:solidFill>
                  <a:schemeClr val="tx1"/>
                </a:solidFill>
                <a:effectLst/>
                <a:ea typeface="Times New Roman" panose="02020603050405020304" pitchFamily="18" charset="0"/>
                <a:cs typeface="Times New Roman" panose="02020603050405020304" pitchFamily="18" charset="0"/>
              </a:rPr>
              <a:t>, M. (2002). Phylogenetic analysis and comparative data: A test and review of evidence. </a:t>
            </a:r>
            <a:r>
              <a:rPr lang="en-CA" sz="1200" i="1" dirty="0">
                <a:solidFill>
                  <a:schemeClr val="tx1"/>
                </a:solidFill>
                <a:effectLst/>
                <a:ea typeface="Times New Roman" panose="02020603050405020304" pitchFamily="18" charset="0"/>
                <a:cs typeface="Times New Roman" panose="02020603050405020304" pitchFamily="18" charset="0"/>
              </a:rPr>
              <a:t>The American Naturalist</a:t>
            </a:r>
            <a:r>
              <a:rPr lang="en-CA" sz="1200" dirty="0">
                <a:solidFill>
                  <a:schemeClr val="tx1"/>
                </a:solidFill>
                <a:effectLst/>
                <a:ea typeface="Times New Roman" panose="02020603050405020304" pitchFamily="18" charset="0"/>
                <a:cs typeface="Times New Roman" panose="02020603050405020304" pitchFamily="18" charset="0"/>
              </a:rPr>
              <a:t>, </a:t>
            </a:r>
            <a:r>
              <a:rPr lang="en-CA" sz="1200" i="1" dirty="0">
                <a:solidFill>
                  <a:schemeClr val="tx1"/>
                </a:solidFill>
                <a:effectLst/>
                <a:ea typeface="Times New Roman" panose="02020603050405020304" pitchFamily="18" charset="0"/>
                <a:cs typeface="Times New Roman" panose="02020603050405020304" pitchFamily="18" charset="0"/>
              </a:rPr>
              <a:t>160</a:t>
            </a:r>
            <a:r>
              <a:rPr lang="en-CA" sz="1200" dirty="0">
                <a:solidFill>
                  <a:schemeClr val="tx1"/>
                </a:solidFill>
                <a:effectLst/>
                <a:ea typeface="Times New Roman" panose="02020603050405020304" pitchFamily="18" charset="0"/>
                <a:cs typeface="Times New Roman" panose="02020603050405020304" pitchFamily="18" charset="0"/>
              </a:rPr>
              <a:t>(6), 712–726.</a:t>
            </a:r>
            <a:r>
              <a:rPr lang="en-CA" sz="1200" u="none" strike="noStrike" dirty="0">
                <a:solidFill>
                  <a:schemeClr val="tx1"/>
                </a:solidFill>
                <a:effectLst/>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CA" sz="1200" u="sng" dirty="0">
                <a:solidFill>
                  <a:schemeClr val="tx1"/>
                </a:solidFill>
                <a:effectLst/>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https://doi.org/10.1086/343873</a:t>
            </a:r>
            <a:endParaRPr lang="en-CA" sz="1200" dirty="0">
              <a:solidFill>
                <a:schemeClr val="tx1"/>
              </a:solidFill>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spc="-25" dirty="0">
                <a:solidFill>
                  <a:schemeClr val="tx1"/>
                </a:solidFill>
                <a:effectLst/>
                <a:ea typeface="Calibri" panose="020F0502020204030204" pitchFamily="34" charset="0"/>
                <a:cs typeface="Times New Roman" panose="02020603050405020304" pitchFamily="18" charset="0"/>
              </a:rPr>
              <a:t>Garland, T., Harvey, P. H., &amp; Ives, A. R. (1992). Procedures for the analysis of comparative data using phylogenetically independent contrasts. </a:t>
            </a:r>
            <a:r>
              <a:rPr lang="en-CA" sz="1200" i="1" dirty="0">
                <a:solidFill>
                  <a:schemeClr val="tx1"/>
                </a:solidFill>
                <a:effectLst/>
                <a:ea typeface="Calibri" panose="020F0502020204030204" pitchFamily="34" charset="0"/>
                <a:cs typeface="Times New Roman" panose="02020603050405020304" pitchFamily="18" charset="0"/>
              </a:rPr>
              <a:t>Systematic Biology</a:t>
            </a:r>
            <a:r>
              <a:rPr lang="en-CA" sz="1200" dirty="0">
                <a:solidFill>
                  <a:schemeClr val="tx1"/>
                </a:solidFill>
                <a:effectLst/>
                <a:ea typeface="Calibri" panose="020F0502020204030204" pitchFamily="34" charset="0"/>
                <a:cs typeface="Times New Roman" panose="02020603050405020304" pitchFamily="18" charset="0"/>
              </a:rPr>
              <a:t>, </a:t>
            </a:r>
            <a:r>
              <a:rPr lang="en-CA" sz="1200" i="1" dirty="0">
                <a:solidFill>
                  <a:schemeClr val="tx1"/>
                </a:solidFill>
                <a:effectLst/>
                <a:ea typeface="Calibri" panose="020F0502020204030204" pitchFamily="34" charset="0"/>
                <a:cs typeface="Times New Roman" panose="02020603050405020304" pitchFamily="18" charset="0"/>
              </a:rPr>
              <a:t>41</a:t>
            </a:r>
            <a:r>
              <a:rPr lang="en-CA" sz="1200" dirty="0">
                <a:solidFill>
                  <a:schemeClr val="tx1"/>
                </a:solidFill>
                <a:effectLst/>
                <a:ea typeface="Calibri" panose="020F0502020204030204" pitchFamily="34" charset="0"/>
                <a:cs typeface="Times New Roman" panose="02020603050405020304" pitchFamily="18" charset="0"/>
              </a:rPr>
              <a:t>(1), 18–32. </a:t>
            </a:r>
            <a:r>
              <a:rPr lang="en-CA" sz="1200" u="sng" dirty="0">
                <a:solidFill>
                  <a:schemeClr val="tx1"/>
                </a:solidFill>
                <a:effectLst/>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https://doi.org/10.2307/2992503</a:t>
            </a:r>
            <a:r>
              <a:rPr lang="en-CA" sz="1200" dirty="0">
                <a:solidFill>
                  <a:schemeClr val="tx1"/>
                </a:solidFill>
                <a:effectLst/>
                <a:ea typeface="Calibri" panose="020F0502020204030204" pitchFamily="34" charset="0"/>
                <a:cs typeface="Times New Roman" panose="02020603050405020304" pitchFamily="18" charset="0"/>
              </a:rPr>
              <a:t> </a:t>
            </a:r>
          </a:p>
          <a:p>
            <a:pPr marL="457200" indent="-457200">
              <a:lnSpc>
                <a:spcPct val="107000"/>
              </a:lnSpc>
              <a:spcBef>
                <a:spcPts val="1200"/>
              </a:spcBef>
              <a:spcAft>
                <a:spcPts val="1200"/>
              </a:spcAft>
            </a:pPr>
            <a:r>
              <a:rPr lang="en-CA" sz="1200" dirty="0">
                <a:solidFill>
                  <a:schemeClr val="tx1"/>
                </a:solidFill>
                <a:effectLst/>
                <a:ea typeface="Times New Roman" panose="02020603050405020304" pitchFamily="18" charset="0"/>
                <a:cs typeface="Times New Roman" panose="02020603050405020304" pitchFamily="18" charset="0"/>
              </a:rPr>
              <a:t>Harmon, L. J. (2019). Phylogenetic Comparative Methods.</a:t>
            </a:r>
            <a:r>
              <a:rPr lang="en-CA" sz="1200" u="none" strike="noStrike" dirty="0">
                <a:solidFill>
                  <a:schemeClr val="tx1"/>
                </a:solidFill>
                <a:effectLst/>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CA" sz="1200" u="sng" dirty="0">
                <a:solidFill>
                  <a:schemeClr val="tx1"/>
                </a:solidFill>
                <a:effectLst/>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https://lukejharmon.github.io/pcm/chapters/</a:t>
            </a:r>
            <a:endParaRPr lang="en-CA" sz="1200" dirty="0">
              <a:solidFill>
                <a:schemeClr val="tx1"/>
              </a:solidFill>
              <a:effectLst/>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9B0114-3642-6E1A-3680-709EBFD778AE}"/>
              </a:ext>
            </a:extLst>
          </p:cNvPr>
          <p:cNvSpPr>
            <a:spLocks noGrp="1"/>
          </p:cNvSpPr>
          <p:nvPr>
            <p:ph type="sldNum" sz="quarter" idx="12"/>
          </p:nvPr>
        </p:nvSpPr>
        <p:spPr/>
        <p:txBody>
          <a:bodyPr/>
          <a:lstStyle/>
          <a:p>
            <a:pPr algn="l"/>
            <a:fld id="{FAEF9944-A4F6-4C59-AEBD-678D6480B8EA}" type="slidenum">
              <a:rPr lang="en-US" smtClean="0"/>
              <a:pPr algn="l"/>
              <a:t>34</a:t>
            </a:fld>
            <a:endParaRPr lang="en-US" dirty="0"/>
          </a:p>
        </p:txBody>
      </p:sp>
    </p:spTree>
    <p:extLst>
      <p:ext uri="{BB962C8B-B14F-4D97-AF65-F5344CB8AC3E}">
        <p14:creationId xmlns:p14="http://schemas.microsoft.com/office/powerpoint/2010/main" val="2206546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A843D3-9FC3-82EA-4E13-705122E72126}"/>
              </a:ext>
            </a:extLst>
          </p:cNvPr>
          <p:cNvSpPr>
            <a:spLocks noGrp="1"/>
          </p:cNvSpPr>
          <p:nvPr>
            <p:ph type="sldNum" sz="quarter" idx="12"/>
          </p:nvPr>
        </p:nvSpPr>
        <p:spPr/>
        <p:txBody>
          <a:bodyPr/>
          <a:lstStyle/>
          <a:p>
            <a:pPr algn="l"/>
            <a:fld id="{FAEF9944-A4F6-4C59-AEBD-678D6480B8EA}" type="slidenum">
              <a:rPr lang="en-US" smtClean="0"/>
              <a:pPr algn="l"/>
              <a:t>35</a:t>
            </a:fld>
            <a:endParaRPr lang="en-US" dirty="0"/>
          </a:p>
        </p:txBody>
      </p:sp>
      <p:sp>
        <p:nvSpPr>
          <p:cNvPr id="4" name="TextBox 3">
            <a:extLst>
              <a:ext uri="{FF2B5EF4-FFF2-40B4-BE49-F238E27FC236}">
                <a16:creationId xmlns:a16="http://schemas.microsoft.com/office/drawing/2014/main" id="{455BEA37-DBEA-C550-931C-287654B9C3D4}"/>
              </a:ext>
            </a:extLst>
          </p:cNvPr>
          <p:cNvSpPr txBox="1"/>
          <p:nvPr/>
        </p:nvSpPr>
        <p:spPr>
          <a:xfrm>
            <a:off x="233871" y="289801"/>
            <a:ext cx="11863191" cy="6337889"/>
          </a:xfrm>
          <a:prstGeom prst="rect">
            <a:avLst/>
          </a:prstGeom>
          <a:noFill/>
        </p:spPr>
        <p:txBody>
          <a:bodyPr wrap="square">
            <a:spAutoFit/>
          </a:bodyPr>
          <a:lstStyle/>
          <a:p>
            <a:pPr marL="457200" indent="-457200">
              <a:lnSpc>
                <a:spcPct val="107000"/>
              </a:lnSpc>
              <a:spcBef>
                <a:spcPts val="1200"/>
              </a:spcBef>
              <a:spcAft>
                <a:spcPts val="1200"/>
              </a:spcAft>
            </a:pPr>
            <a:r>
              <a:rPr lang="en-CA" sz="1200" dirty="0">
                <a:solidFill>
                  <a:schemeClr val="tx1"/>
                </a:solidFill>
                <a:effectLst/>
                <a:ea typeface="Times New Roman" panose="02020603050405020304" pitchFamily="18" charset="0"/>
                <a:cs typeface="Times New Roman" panose="02020603050405020304" pitchFamily="18" charset="0"/>
              </a:rPr>
              <a:t>Martins, E. P., &amp; Hansen, T. F. (1996). The statistical analysis of interspecific data: A review and evaluation of phylogenetic comparative methods. IN: Phylogenies and the Comparative Method in Animal Behavior. Oxford University Press. </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dirty="0" err="1">
                <a:effectLst/>
                <a:ea typeface="Calibri" panose="020F0502020204030204" pitchFamily="34" charset="0"/>
                <a:cs typeface="Times New Roman" panose="02020603050405020304" pitchFamily="18" charset="0"/>
              </a:rPr>
              <a:t>Münkemüller</a:t>
            </a:r>
            <a:r>
              <a:rPr lang="en-CA" sz="1200" dirty="0">
                <a:effectLst/>
                <a:ea typeface="Calibri" panose="020F0502020204030204" pitchFamily="34" charset="0"/>
                <a:cs typeface="Times New Roman" panose="02020603050405020304" pitchFamily="18" charset="0"/>
              </a:rPr>
              <a:t>, T., Lavergne, S., </a:t>
            </a:r>
            <a:r>
              <a:rPr lang="en-CA" sz="1200" dirty="0" err="1">
                <a:effectLst/>
                <a:ea typeface="Calibri" panose="020F0502020204030204" pitchFamily="34" charset="0"/>
                <a:cs typeface="Times New Roman" panose="02020603050405020304" pitchFamily="18" charset="0"/>
              </a:rPr>
              <a:t>Bzeznik</a:t>
            </a:r>
            <a:r>
              <a:rPr lang="en-CA" sz="1200" dirty="0">
                <a:effectLst/>
                <a:ea typeface="Calibri" panose="020F0502020204030204" pitchFamily="34" charset="0"/>
                <a:cs typeface="Times New Roman" panose="02020603050405020304" pitchFamily="18" charset="0"/>
              </a:rPr>
              <a:t>, B., Dray, S., </a:t>
            </a:r>
            <a:r>
              <a:rPr lang="en-CA" sz="1200" dirty="0" err="1">
                <a:effectLst/>
                <a:ea typeface="Calibri" panose="020F0502020204030204" pitchFamily="34" charset="0"/>
                <a:cs typeface="Times New Roman" panose="02020603050405020304" pitchFamily="18" charset="0"/>
              </a:rPr>
              <a:t>Jombart</a:t>
            </a:r>
            <a:r>
              <a:rPr lang="en-CA" sz="1200" dirty="0">
                <a:effectLst/>
                <a:ea typeface="Calibri" panose="020F0502020204030204" pitchFamily="34" charset="0"/>
                <a:cs typeface="Times New Roman" panose="02020603050405020304" pitchFamily="18" charset="0"/>
              </a:rPr>
              <a:t>, T., </a:t>
            </a:r>
            <a:r>
              <a:rPr lang="en-CA" sz="1200" dirty="0" err="1">
                <a:effectLst/>
                <a:ea typeface="Calibri" panose="020F0502020204030204" pitchFamily="34" charset="0"/>
                <a:cs typeface="Times New Roman" panose="02020603050405020304" pitchFamily="18" charset="0"/>
              </a:rPr>
              <a:t>Schiffers</a:t>
            </a:r>
            <a:r>
              <a:rPr lang="en-CA" sz="1200" dirty="0">
                <a:effectLst/>
                <a:ea typeface="Calibri" panose="020F0502020204030204" pitchFamily="34" charset="0"/>
                <a:cs typeface="Times New Roman" panose="02020603050405020304" pitchFamily="18" charset="0"/>
              </a:rPr>
              <a:t>, K., &amp; </a:t>
            </a:r>
            <a:r>
              <a:rPr lang="en-CA" sz="1200" dirty="0" err="1">
                <a:effectLst/>
                <a:ea typeface="Calibri" panose="020F0502020204030204" pitchFamily="34" charset="0"/>
                <a:cs typeface="Times New Roman" panose="02020603050405020304" pitchFamily="18" charset="0"/>
              </a:rPr>
              <a:t>Thuiller</a:t>
            </a:r>
            <a:r>
              <a:rPr lang="en-CA" sz="1200" dirty="0">
                <a:effectLst/>
                <a:ea typeface="Calibri" panose="020F0502020204030204" pitchFamily="34" charset="0"/>
                <a:cs typeface="Times New Roman" panose="02020603050405020304" pitchFamily="18" charset="0"/>
              </a:rPr>
              <a:t>, W. (2012). How to measure and test phylogenetic signal. </a:t>
            </a:r>
            <a:r>
              <a:rPr lang="en-CA" sz="1200" i="1" dirty="0">
                <a:effectLst/>
                <a:ea typeface="Calibri" panose="020F0502020204030204" pitchFamily="34" charset="0"/>
                <a:cs typeface="Times New Roman" panose="02020603050405020304" pitchFamily="18" charset="0"/>
              </a:rPr>
              <a:t>Methods in Ecology and Evolution</a:t>
            </a:r>
            <a:r>
              <a:rPr lang="en-CA" sz="1200" dirty="0">
                <a:effectLst/>
                <a:ea typeface="Calibri" panose="020F0502020204030204" pitchFamily="34" charset="0"/>
                <a:cs typeface="Times New Roman" panose="02020603050405020304" pitchFamily="18" charset="0"/>
              </a:rPr>
              <a:t>, </a:t>
            </a:r>
            <a:r>
              <a:rPr lang="en-CA" sz="1200" i="1" dirty="0">
                <a:effectLst/>
                <a:ea typeface="Calibri" panose="020F0502020204030204" pitchFamily="34" charset="0"/>
                <a:cs typeface="Times New Roman" panose="02020603050405020304" pitchFamily="18" charset="0"/>
              </a:rPr>
              <a:t>3</a:t>
            </a:r>
            <a:r>
              <a:rPr lang="en-CA" sz="1200" dirty="0">
                <a:effectLst/>
                <a:ea typeface="Calibri" panose="020F0502020204030204" pitchFamily="34" charset="0"/>
                <a:cs typeface="Times New Roman" panose="02020603050405020304" pitchFamily="18" charset="0"/>
              </a:rPr>
              <a:t>(4), 743–756. </a:t>
            </a:r>
            <a:r>
              <a:rPr lang="en-CA" sz="1200" u="sng" dirty="0">
                <a:effectLs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https://doi.org/10.1111/j.2041-210X.2012.00196.x</a:t>
            </a:r>
            <a:r>
              <a:rPr lang="en-CA" sz="1200" dirty="0">
                <a:effectLst/>
                <a:ea typeface="Calibri" panose="020F0502020204030204" pitchFamily="34" charset="0"/>
                <a:cs typeface="Times New Roman" panose="02020603050405020304" pitchFamily="18" charset="0"/>
              </a:rPr>
              <a:t> </a:t>
            </a:r>
          </a:p>
          <a:p>
            <a:pPr marL="457200" indent="-457200">
              <a:lnSpc>
                <a:spcPct val="107000"/>
              </a:lnSpc>
              <a:spcBef>
                <a:spcPts val="1200"/>
              </a:spcBef>
              <a:spcAft>
                <a:spcPts val="1200"/>
              </a:spcAft>
            </a:pPr>
            <a:r>
              <a:rPr lang="en-CA" sz="1200" dirty="0">
                <a:effectLst/>
                <a:ea typeface="Times New Roman" panose="02020603050405020304" pitchFamily="18" charset="0"/>
                <a:cs typeface="Times New Roman" panose="02020603050405020304" pitchFamily="18" charset="0"/>
              </a:rPr>
              <a:t>Orme, D., </a:t>
            </a:r>
            <a:r>
              <a:rPr lang="en-CA" sz="1200" dirty="0" err="1">
                <a:effectLst/>
                <a:ea typeface="Times New Roman" panose="02020603050405020304" pitchFamily="18" charset="0"/>
                <a:cs typeface="Times New Roman" panose="02020603050405020304" pitchFamily="18" charset="0"/>
              </a:rPr>
              <a:t>Freckleton</a:t>
            </a:r>
            <a:r>
              <a:rPr lang="en-CA" sz="1200" dirty="0">
                <a:effectLst/>
                <a:ea typeface="Times New Roman" panose="02020603050405020304" pitchFamily="18" charset="0"/>
                <a:cs typeface="Times New Roman" panose="02020603050405020304" pitchFamily="18" charset="0"/>
              </a:rPr>
              <a:t>, R., Thomas, G., </a:t>
            </a:r>
            <a:r>
              <a:rPr lang="en-CA" sz="1200" dirty="0" err="1">
                <a:effectLst/>
                <a:ea typeface="Times New Roman" panose="02020603050405020304" pitchFamily="18" charset="0"/>
                <a:cs typeface="Times New Roman" panose="02020603050405020304" pitchFamily="18" charset="0"/>
              </a:rPr>
              <a:t>Petzoldt</a:t>
            </a:r>
            <a:r>
              <a:rPr lang="en-CA" sz="1200" dirty="0">
                <a:effectLst/>
                <a:ea typeface="Times New Roman" panose="02020603050405020304" pitchFamily="18" charset="0"/>
                <a:cs typeface="Times New Roman" panose="02020603050405020304" pitchFamily="18" charset="0"/>
              </a:rPr>
              <a:t>, T., Fritz, S., Isaac, N., &amp; Pearse, W. (2018). caper. Comparative Analyses of Phylogenetics and Evolution in R. R package version 1.0.1. </a:t>
            </a:r>
            <a:r>
              <a:rPr lang="en-CA" sz="1200" u="sng" dirty="0">
                <a:effectLst/>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https://CRAN.R-project.org/package=caper</a:t>
            </a:r>
            <a:r>
              <a:rPr lang="en-CA" sz="1200" dirty="0">
                <a:effectLst/>
                <a:ea typeface="Times New Roman" panose="02020603050405020304" pitchFamily="18" charset="0"/>
                <a:cs typeface="Times New Roman" panose="02020603050405020304" pitchFamily="18" charset="0"/>
              </a:rPr>
              <a:t> </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dirty="0">
                <a:effectLst/>
                <a:ea typeface="Times New Roman" panose="02020603050405020304" pitchFamily="18" charset="0"/>
                <a:cs typeface="Times New Roman" panose="02020603050405020304" pitchFamily="18" charset="0"/>
              </a:rPr>
              <a:t>Paradis, E. &amp; </a:t>
            </a:r>
            <a:r>
              <a:rPr lang="en-CA" sz="1200" dirty="0" err="1">
                <a:effectLst/>
                <a:ea typeface="Times New Roman" panose="02020603050405020304" pitchFamily="18" charset="0"/>
                <a:cs typeface="Times New Roman" panose="02020603050405020304" pitchFamily="18" charset="0"/>
              </a:rPr>
              <a:t>Schliep</a:t>
            </a:r>
            <a:r>
              <a:rPr lang="en-CA" sz="1200" dirty="0">
                <a:effectLst/>
                <a:ea typeface="Times New Roman" panose="02020603050405020304" pitchFamily="18" charset="0"/>
                <a:cs typeface="Times New Roman" panose="02020603050405020304" pitchFamily="18" charset="0"/>
              </a:rPr>
              <a:t>, K. (2019). ape 5.0: an environment for modern phylogenetics and evolutionary analyses in R. </a:t>
            </a:r>
            <a:r>
              <a:rPr lang="en-CA" sz="1200" i="1" dirty="0">
                <a:effectLst/>
                <a:ea typeface="Times New Roman" panose="02020603050405020304" pitchFamily="18" charset="0"/>
                <a:cs typeface="Times New Roman" panose="02020603050405020304" pitchFamily="18" charset="0"/>
              </a:rPr>
              <a:t>Bioinformatics</a:t>
            </a:r>
            <a:r>
              <a:rPr lang="en-CA" sz="1200" dirty="0">
                <a:effectLst/>
                <a:ea typeface="Times New Roman" panose="02020603050405020304" pitchFamily="18" charset="0"/>
                <a:cs typeface="Times New Roman" panose="02020603050405020304" pitchFamily="18" charset="0"/>
              </a:rPr>
              <a:t> </a:t>
            </a:r>
            <a:r>
              <a:rPr lang="en-CA" sz="1200" i="1" dirty="0">
                <a:effectLst/>
                <a:ea typeface="Times New Roman" panose="02020603050405020304" pitchFamily="18" charset="0"/>
                <a:cs typeface="Times New Roman" panose="02020603050405020304" pitchFamily="18" charset="0"/>
              </a:rPr>
              <a:t>35</a:t>
            </a:r>
            <a:r>
              <a:rPr lang="en-CA" sz="1200" dirty="0">
                <a:effectLst/>
                <a:ea typeface="Times New Roman" panose="02020603050405020304" pitchFamily="18" charset="0"/>
                <a:cs typeface="Times New Roman" panose="02020603050405020304" pitchFamily="18" charset="0"/>
              </a:rPr>
              <a:t>. 526-528.</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Bef>
                <a:spcPts val="1200"/>
              </a:spcBef>
              <a:spcAft>
                <a:spcPts val="1200"/>
              </a:spcAft>
            </a:pPr>
            <a:r>
              <a:rPr lang="en-CA" sz="1200" dirty="0">
                <a:effectLst/>
                <a:ea typeface="Times New Roman" panose="02020603050405020304" pitchFamily="18" charset="0"/>
                <a:cs typeface="Times New Roman" panose="02020603050405020304" pitchFamily="18" charset="0"/>
              </a:rPr>
              <a:t>Pennell, M. W., Eastman, J.M., Slater, G. J., Brown, J.W., Uyeda, J.C., </a:t>
            </a:r>
            <a:r>
              <a:rPr lang="en-CA" sz="1200" dirty="0" err="1">
                <a:effectLst/>
                <a:ea typeface="Times New Roman" panose="02020603050405020304" pitchFamily="18" charset="0"/>
                <a:cs typeface="Times New Roman" panose="02020603050405020304" pitchFamily="18" charset="0"/>
              </a:rPr>
              <a:t>FitzJohn</a:t>
            </a:r>
            <a:r>
              <a:rPr lang="en-CA" sz="1200" dirty="0">
                <a:effectLst/>
                <a:ea typeface="Times New Roman" panose="02020603050405020304" pitchFamily="18" charset="0"/>
                <a:cs typeface="Times New Roman" panose="02020603050405020304" pitchFamily="18" charset="0"/>
              </a:rPr>
              <a:t>, R.G., Alfaro, M.E., and Harmon, L,J. (2014). </a:t>
            </a:r>
            <a:r>
              <a:rPr lang="en-CA" sz="1200" dirty="0" err="1">
                <a:effectLst/>
                <a:ea typeface="Times New Roman" panose="02020603050405020304" pitchFamily="18" charset="0"/>
                <a:cs typeface="Times New Roman" panose="02020603050405020304" pitchFamily="18" charset="0"/>
              </a:rPr>
              <a:t>geiger</a:t>
            </a:r>
            <a:r>
              <a:rPr lang="en-CA" sz="1200" dirty="0">
                <a:effectLst/>
                <a:ea typeface="Times New Roman" panose="02020603050405020304" pitchFamily="18" charset="0"/>
                <a:cs typeface="Times New Roman" panose="02020603050405020304" pitchFamily="18" charset="0"/>
              </a:rPr>
              <a:t> v2.0: an expanded suite of methods for fitting macroevolutionary models to phylogenetic trees. </a:t>
            </a:r>
            <a:r>
              <a:rPr lang="en-CA" sz="1200" i="1" dirty="0">
                <a:effectLst/>
                <a:ea typeface="Times New Roman" panose="02020603050405020304" pitchFamily="18" charset="0"/>
                <a:cs typeface="Times New Roman" panose="02020603050405020304" pitchFamily="18" charset="0"/>
              </a:rPr>
              <a:t>Bioinformatics</a:t>
            </a:r>
            <a:r>
              <a:rPr lang="en-CA" sz="1200" dirty="0">
                <a:effectLst/>
                <a:ea typeface="Times New Roman" panose="02020603050405020304" pitchFamily="18" charset="0"/>
                <a:cs typeface="Times New Roman" panose="02020603050405020304" pitchFamily="18" charset="0"/>
              </a:rPr>
              <a:t> </a:t>
            </a:r>
            <a:r>
              <a:rPr lang="en-CA" sz="1200" i="1" dirty="0">
                <a:effectLst/>
                <a:ea typeface="Times New Roman" panose="02020603050405020304" pitchFamily="18" charset="0"/>
                <a:cs typeface="Times New Roman" panose="02020603050405020304" pitchFamily="18" charset="0"/>
              </a:rPr>
              <a:t>30</a:t>
            </a:r>
            <a:r>
              <a:rPr lang="en-CA" sz="1200" dirty="0">
                <a:effectLst/>
                <a:ea typeface="Times New Roman" panose="02020603050405020304" pitchFamily="18" charset="0"/>
                <a:cs typeface="Times New Roman" panose="02020603050405020304" pitchFamily="18" charset="0"/>
              </a:rPr>
              <a:t>. 2216-2218.</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pPr>
            <a:r>
              <a:rPr lang="en-CA" sz="1200" dirty="0">
                <a:effectLst/>
                <a:ea typeface="Times New Roman" panose="02020603050405020304" pitchFamily="18" charset="0"/>
                <a:cs typeface="Times New Roman" panose="02020603050405020304" pitchFamily="18" charset="0"/>
              </a:rPr>
              <a:t>Reinke, B. A., </a:t>
            </a:r>
            <a:r>
              <a:rPr lang="en-CA" sz="1200" dirty="0" err="1">
                <a:effectLst/>
                <a:ea typeface="Times New Roman" panose="02020603050405020304" pitchFamily="18" charset="0"/>
                <a:cs typeface="Times New Roman" panose="02020603050405020304" pitchFamily="18" charset="0"/>
              </a:rPr>
              <a:t>Cayuela</a:t>
            </a:r>
            <a:r>
              <a:rPr lang="en-CA" sz="1200" dirty="0">
                <a:effectLst/>
                <a:ea typeface="Times New Roman" panose="02020603050405020304" pitchFamily="18" charset="0"/>
                <a:cs typeface="Times New Roman" panose="02020603050405020304" pitchFamily="18" charset="0"/>
              </a:rPr>
              <a:t>, H., Janzen, F. J., </a:t>
            </a:r>
            <a:r>
              <a:rPr lang="en-CA" sz="1200" dirty="0" err="1">
                <a:effectLst/>
                <a:ea typeface="Times New Roman" panose="02020603050405020304" pitchFamily="18" charset="0"/>
                <a:cs typeface="Times New Roman" panose="02020603050405020304" pitchFamily="18" charset="0"/>
              </a:rPr>
              <a:t>Lemattre</a:t>
            </a:r>
            <a:r>
              <a:rPr lang="en-CA" sz="1200" dirty="0">
                <a:effectLst/>
                <a:ea typeface="Times New Roman" panose="02020603050405020304" pitchFamily="18" charset="0"/>
                <a:cs typeface="Times New Roman" panose="02020603050405020304" pitchFamily="18" charset="0"/>
              </a:rPr>
              <a:t>, J.-F., Gaillard, J.-M., Lawing, A. M., Martinez-</a:t>
            </a:r>
            <a:r>
              <a:rPr lang="en-CA" sz="1200" dirty="0" err="1">
                <a:effectLst/>
                <a:ea typeface="Times New Roman" panose="02020603050405020304" pitchFamily="18" charset="0"/>
                <a:cs typeface="Times New Roman" panose="02020603050405020304" pitchFamily="18" charset="0"/>
              </a:rPr>
              <a:t>Solano</a:t>
            </a:r>
            <a:r>
              <a:rPr lang="en-CA" sz="1200" dirty="0">
                <a:effectLst/>
                <a:ea typeface="Times New Roman" panose="02020603050405020304" pitchFamily="18" charset="0"/>
                <a:cs typeface="Times New Roman" panose="02020603050405020304" pitchFamily="18" charset="0"/>
              </a:rPr>
              <a:t>, I., Sanchez-Montes, G., Gutierrez-Rodriguez, J., Rose, F. L., Nelson, N., </a:t>
            </a:r>
            <a:r>
              <a:rPr lang="en-CA" sz="1200" dirty="0" err="1">
                <a:effectLst/>
                <a:ea typeface="Times New Roman" panose="02020603050405020304" pitchFamily="18" charset="0"/>
                <a:cs typeface="Times New Roman" panose="02020603050405020304" pitchFamily="18" charset="0"/>
              </a:rPr>
              <a:t>Keall</a:t>
            </a:r>
            <a:r>
              <a:rPr lang="en-CA" sz="1200" dirty="0">
                <a:effectLst/>
                <a:ea typeface="Times New Roman" panose="02020603050405020304" pitchFamily="18" charset="0"/>
                <a:cs typeface="Times New Roman" panose="02020603050405020304" pitchFamily="18" charset="0"/>
              </a:rPr>
              <a:t>, S., </a:t>
            </a:r>
            <a:r>
              <a:rPr lang="en-CA" sz="1200" dirty="0" err="1">
                <a:effectLst/>
                <a:ea typeface="Times New Roman" panose="02020603050405020304" pitchFamily="18" charset="0"/>
                <a:cs typeface="Times New Roman" panose="02020603050405020304" pitchFamily="18" charset="0"/>
              </a:rPr>
              <a:t>Crivelli</a:t>
            </a:r>
            <a:r>
              <a:rPr lang="en-CA" sz="1200" dirty="0">
                <a:effectLst/>
                <a:ea typeface="Times New Roman" panose="02020603050405020304" pitchFamily="18" charset="0"/>
                <a:cs typeface="Times New Roman" panose="02020603050405020304" pitchFamily="18" charset="0"/>
              </a:rPr>
              <a:t>, A. J., </a:t>
            </a:r>
            <a:r>
              <a:rPr lang="en-CA" sz="1200" dirty="0" err="1">
                <a:effectLst/>
                <a:ea typeface="Times New Roman" panose="02020603050405020304" pitchFamily="18" charset="0"/>
                <a:cs typeface="Times New Roman" panose="02020603050405020304" pitchFamily="18" charset="0"/>
              </a:rPr>
              <a:t>Nazirides</a:t>
            </a:r>
            <a:r>
              <a:rPr lang="en-CA" sz="1200" dirty="0">
                <a:effectLst/>
                <a:ea typeface="Times New Roman" panose="02020603050405020304" pitchFamily="18" charset="0"/>
                <a:cs typeface="Times New Roman" panose="02020603050405020304" pitchFamily="18" charset="0"/>
              </a:rPr>
              <a:t>, T., Henle, K., Mori, E., </a:t>
            </a:r>
            <a:r>
              <a:rPr lang="en-CA" sz="1200" dirty="0" err="1">
                <a:effectLst/>
                <a:ea typeface="Times New Roman" panose="02020603050405020304" pitchFamily="18" charset="0"/>
                <a:cs typeface="Times New Roman" panose="02020603050405020304" pitchFamily="18" charset="0"/>
              </a:rPr>
              <a:t>Guiller</a:t>
            </a:r>
            <a:r>
              <a:rPr lang="en-CA" sz="1200" dirty="0">
                <a:effectLst/>
                <a:ea typeface="Times New Roman" panose="02020603050405020304" pitchFamily="18" charset="0"/>
                <a:cs typeface="Times New Roman" panose="02020603050405020304" pitchFamily="18" charset="0"/>
              </a:rPr>
              <a:t>, G., Homan, R., Olivier, A., … </a:t>
            </a:r>
            <a:r>
              <a:rPr lang="en-CA" sz="1200" dirty="0" err="1">
                <a:effectLst/>
                <a:ea typeface="Times New Roman" panose="02020603050405020304" pitchFamily="18" charset="0"/>
                <a:cs typeface="Times New Roman" panose="02020603050405020304" pitchFamily="18" charset="0"/>
              </a:rPr>
              <a:t>Pilliod</a:t>
            </a:r>
            <a:r>
              <a:rPr lang="en-CA" sz="1200" dirty="0">
                <a:effectLst/>
                <a:ea typeface="Times New Roman" panose="02020603050405020304" pitchFamily="18" charset="0"/>
                <a:cs typeface="Times New Roman" panose="02020603050405020304" pitchFamily="18" charset="0"/>
              </a:rPr>
              <a:t>, D. S. (2022). Diverse aging rates in ectothermic </a:t>
            </a:r>
            <a:r>
              <a:rPr lang="en-CA" sz="1200" dirty="0" err="1">
                <a:effectLst/>
                <a:ea typeface="Times New Roman" panose="02020603050405020304" pitchFamily="18" charset="0"/>
                <a:cs typeface="Times New Roman" panose="02020603050405020304" pitchFamily="18" charset="0"/>
              </a:rPr>
              <a:t>tetrapods</a:t>
            </a:r>
            <a:r>
              <a:rPr lang="en-CA" sz="1200" dirty="0">
                <a:effectLst/>
                <a:ea typeface="Times New Roman" panose="02020603050405020304" pitchFamily="18" charset="0"/>
                <a:cs typeface="Times New Roman" panose="02020603050405020304" pitchFamily="18" charset="0"/>
              </a:rPr>
              <a:t> provide insights for the evolution of aging and longevity. </a:t>
            </a:r>
            <a:r>
              <a:rPr lang="en-CA" sz="1200" i="1" dirty="0">
                <a:effectLst/>
                <a:ea typeface="Times New Roman" panose="02020603050405020304" pitchFamily="18" charset="0"/>
                <a:cs typeface="Times New Roman" panose="02020603050405020304" pitchFamily="18" charset="0"/>
              </a:rPr>
              <a:t>Science (American Association for the Advancement of Science)</a:t>
            </a:r>
            <a:r>
              <a:rPr lang="en-CA" sz="1200" dirty="0">
                <a:effectLst/>
                <a:ea typeface="Times New Roman" panose="02020603050405020304" pitchFamily="18" charset="0"/>
                <a:cs typeface="Times New Roman" panose="02020603050405020304" pitchFamily="18" charset="0"/>
              </a:rPr>
              <a:t>, </a:t>
            </a:r>
            <a:r>
              <a:rPr lang="en-CA" sz="1200" i="1" dirty="0">
                <a:effectLst/>
                <a:ea typeface="Times New Roman" panose="02020603050405020304" pitchFamily="18" charset="0"/>
                <a:cs typeface="Times New Roman" panose="02020603050405020304" pitchFamily="18" charset="0"/>
              </a:rPr>
              <a:t>376</a:t>
            </a:r>
            <a:r>
              <a:rPr lang="en-CA" sz="1200" dirty="0">
                <a:effectLst/>
                <a:ea typeface="Times New Roman" panose="02020603050405020304" pitchFamily="18" charset="0"/>
                <a:cs typeface="Times New Roman" panose="02020603050405020304" pitchFamily="18" charset="0"/>
              </a:rPr>
              <a:t>(6600), 1459–.</a:t>
            </a:r>
            <a:r>
              <a:rPr lang="en-CA" sz="1200" u="none" strike="noStrike" dirty="0">
                <a:effectLst/>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CA" sz="1200" u="sng" dirty="0">
                <a:effectLst/>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https://doi.org/10.1126/science.abmOI51</a:t>
            </a:r>
            <a:endParaRPr lang="en-CA" sz="1200" u="sng" dirty="0">
              <a:ea typeface="Calibri" panose="020F0502020204030204" pitchFamily="34" charset="0"/>
              <a:cs typeface="Times New Roman" panose="02020603050405020304" pitchFamily="18" charset="0"/>
            </a:endParaRPr>
          </a:p>
          <a:p>
            <a:pPr marL="457200" indent="-457200">
              <a:lnSpc>
                <a:spcPct val="107000"/>
              </a:lnSpc>
              <a:spcAft>
                <a:spcPts val="800"/>
              </a:spcAft>
            </a:pPr>
            <a:r>
              <a:rPr lang="en-CA" sz="1200" dirty="0">
                <a:effectLst/>
                <a:ea typeface="Calibri" panose="020F0502020204030204" pitchFamily="34" charset="0"/>
                <a:cs typeface="Times New Roman" panose="02020603050405020304" pitchFamily="18" charset="0"/>
              </a:rPr>
              <a:t>Revell, L. J. (2010). Phylogenetic signal and linear regression on species data: Phylogenetic regression. </a:t>
            </a:r>
            <a:r>
              <a:rPr lang="en-CA" sz="1200" i="1" dirty="0">
                <a:effectLst/>
                <a:ea typeface="Calibri" panose="020F0502020204030204" pitchFamily="34" charset="0"/>
                <a:cs typeface="Times New Roman" panose="02020603050405020304" pitchFamily="18" charset="0"/>
              </a:rPr>
              <a:t>Methods in Ecology and Evolution</a:t>
            </a:r>
            <a:r>
              <a:rPr lang="en-CA" sz="1200" dirty="0">
                <a:effectLst/>
                <a:ea typeface="Calibri" panose="020F0502020204030204" pitchFamily="34" charset="0"/>
                <a:cs typeface="Times New Roman" panose="02020603050405020304" pitchFamily="18" charset="0"/>
              </a:rPr>
              <a:t>, </a:t>
            </a:r>
            <a:r>
              <a:rPr lang="en-CA" sz="1200" i="1" dirty="0">
                <a:effectLst/>
                <a:ea typeface="Calibri" panose="020F0502020204030204" pitchFamily="34" charset="0"/>
                <a:cs typeface="Times New Roman" panose="02020603050405020304" pitchFamily="18" charset="0"/>
              </a:rPr>
              <a:t>1</a:t>
            </a:r>
            <a:r>
              <a:rPr lang="en-CA" sz="1200" dirty="0">
                <a:effectLst/>
                <a:ea typeface="Calibri" panose="020F0502020204030204" pitchFamily="34" charset="0"/>
                <a:cs typeface="Times New Roman" panose="02020603050405020304" pitchFamily="18" charset="0"/>
              </a:rPr>
              <a:t>(4), 319–329. </a:t>
            </a:r>
            <a:r>
              <a:rPr lang="en-CA" sz="1200" u="sng" dirty="0">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https://doi.org/10.1111/j.2041-210X.2010.00044.x</a:t>
            </a:r>
            <a:r>
              <a:rPr lang="en-CA" sz="1200" dirty="0">
                <a:effectLst/>
                <a:ea typeface="Calibri" panose="020F0502020204030204" pitchFamily="34" charset="0"/>
                <a:cs typeface="Times New Roman" panose="02020603050405020304" pitchFamily="18" charset="0"/>
              </a:rPr>
              <a:t> </a:t>
            </a:r>
          </a:p>
          <a:p>
            <a:pPr marL="457200" indent="-457200">
              <a:lnSpc>
                <a:spcPct val="107000"/>
              </a:lnSpc>
              <a:spcAft>
                <a:spcPts val="800"/>
              </a:spcAft>
            </a:pPr>
            <a:r>
              <a:rPr lang="en-CA" sz="1200" dirty="0">
                <a:effectLst/>
                <a:ea typeface="Times New Roman" panose="02020603050405020304" pitchFamily="18" charset="0"/>
                <a:cs typeface="Times New Roman" panose="02020603050405020304" pitchFamily="18" charset="0"/>
              </a:rPr>
              <a:t>Revell, L. J. (2012) </a:t>
            </a:r>
            <a:r>
              <a:rPr lang="en-CA" sz="1200" dirty="0" err="1">
                <a:effectLst/>
                <a:ea typeface="Times New Roman" panose="02020603050405020304" pitchFamily="18" charset="0"/>
                <a:cs typeface="Times New Roman" panose="02020603050405020304" pitchFamily="18" charset="0"/>
              </a:rPr>
              <a:t>phytools</a:t>
            </a:r>
            <a:r>
              <a:rPr lang="en-CA" sz="1200" dirty="0">
                <a:effectLst/>
                <a:ea typeface="Times New Roman" panose="02020603050405020304" pitchFamily="18" charset="0"/>
                <a:cs typeface="Times New Roman" panose="02020603050405020304" pitchFamily="18" charset="0"/>
              </a:rPr>
              <a:t>: An R package for phylogenetic comparative biology (and other things). </a:t>
            </a:r>
            <a:r>
              <a:rPr lang="en-CA" sz="1200" i="1" dirty="0">
                <a:effectLst/>
                <a:ea typeface="Times New Roman" panose="02020603050405020304" pitchFamily="18" charset="0"/>
                <a:cs typeface="Times New Roman" panose="02020603050405020304" pitchFamily="18" charset="0"/>
              </a:rPr>
              <a:t>Methods Ecol. </a:t>
            </a:r>
            <a:r>
              <a:rPr lang="en-CA" sz="1200" i="1" dirty="0" err="1">
                <a:effectLst/>
                <a:ea typeface="Times New Roman" panose="02020603050405020304" pitchFamily="18" charset="0"/>
                <a:cs typeface="Times New Roman" panose="02020603050405020304" pitchFamily="18" charset="0"/>
              </a:rPr>
              <a:t>Evol</a:t>
            </a:r>
            <a:r>
              <a:rPr lang="en-CA" sz="1200" dirty="0">
                <a:effectLst/>
                <a:ea typeface="Times New Roman" panose="02020603050405020304" pitchFamily="18" charset="0"/>
                <a:cs typeface="Times New Roman" panose="02020603050405020304" pitchFamily="18" charset="0"/>
              </a:rPr>
              <a:t>. </a:t>
            </a:r>
            <a:r>
              <a:rPr lang="en-CA" sz="1200" i="1" dirty="0">
                <a:effectLst/>
                <a:ea typeface="Times New Roman" panose="02020603050405020304" pitchFamily="18" charset="0"/>
                <a:cs typeface="Times New Roman" panose="02020603050405020304" pitchFamily="18" charset="0"/>
              </a:rPr>
              <a:t>3</a:t>
            </a:r>
            <a:r>
              <a:rPr lang="en-CA" sz="1200" dirty="0">
                <a:effectLst/>
                <a:ea typeface="Times New Roman" panose="02020603050405020304" pitchFamily="18" charset="0"/>
                <a:cs typeface="Times New Roman" panose="02020603050405020304" pitchFamily="18" charset="0"/>
              </a:rPr>
              <a:t>. 217-223. doi:10.1111/j.2041-210X.2011.00169.x  </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pPr>
            <a:r>
              <a:rPr lang="en-CA" sz="1200" dirty="0" err="1">
                <a:effectLst/>
                <a:ea typeface="Times New Roman" panose="02020603050405020304" pitchFamily="18" charset="0"/>
                <a:cs typeface="Times New Roman" panose="02020603050405020304" pitchFamily="18" charset="0"/>
              </a:rPr>
              <a:t>Ricklefs</a:t>
            </a:r>
            <a:r>
              <a:rPr lang="en-CA" sz="1200" dirty="0">
                <a:effectLst/>
                <a:ea typeface="Times New Roman" panose="02020603050405020304" pitchFamily="18" charset="0"/>
                <a:cs typeface="Times New Roman" panose="02020603050405020304" pitchFamily="18" charset="0"/>
              </a:rPr>
              <a:t>, R., &amp; </a:t>
            </a:r>
            <a:r>
              <a:rPr lang="en-CA" sz="1200" dirty="0" err="1">
                <a:effectLst/>
                <a:ea typeface="Times New Roman" panose="02020603050405020304" pitchFamily="18" charset="0"/>
                <a:cs typeface="Times New Roman" panose="02020603050405020304" pitchFamily="18" charset="0"/>
              </a:rPr>
              <a:t>Starck</a:t>
            </a:r>
            <a:r>
              <a:rPr lang="en-CA" sz="1200" dirty="0">
                <a:effectLst/>
                <a:ea typeface="Times New Roman" panose="02020603050405020304" pitchFamily="18" charset="0"/>
                <a:cs typeface="Times New Roman" panose="02020603050405020304" pitchFamily="18" charset="0"/>
              </a:rPr>
              <a:t>, J. (1996). Applications of phylogenetically independent contrasts: A mixed progress report. </a:t>
            </a:r>
            <a:r>
              <a:rPr lang="en-CA" sz="1200" i="1" dirty="0">
                <a:effectLst/>
                <a:ea typeface="Times New Roman" panose="02020603050405020304" pitchFamily="18" charset="0"/>
                <a:cs typeface="Times New Roman" panose="02020603050405020304" pitchFamily="18" charset="0"/>
              </a:rPr>
              <a:t>Oikos, 77</a:t>
            </a:r>
            <a:r>
              <a:rPr lang="en-CA" sz="1200" dirty="0">
                <a:effectLst/>
                <a:ea typeface="Times New Roman" panose="02020603050405020304" pitchFamily="18" charset="0"/>
                <a:cs typeface="Times New Roman" panose="02020603050405020304" pitchFamily="18" charset="0"/>
              </a:rPr>
              <a:t>(1), 167–172. </a:t>
            </a:r>
            <a:r>
              <a:rPr lang="en-CA" sz="1200" u="sng" dirty="0">
                <a:effectLst/>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https://doi.org/10.2307/3545598</a:t>
            </a:r>
            <a:r>
              <a:rPr lang="en-CA" sz="1200" dirty="0">
                <a:effectLst/>
                <a:ea typeface="Times New Roman" panose="02020603050405020304" pitchFamily="18" charset="0"/>
                <a:cs typeface="Times New Roman" panose="02020603050405020304" pitchFamily="18" charset="0"/>
              </a:rPr>
              <a:t> </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pPr>
            <a:r>
              <a:rPr lang="en-CA" sz="1200" dirty="0">
                <a:effectLst/>
                <a:ea typeface="Times New Roman" panose="02020603050405020304" pitchFamily="18" charset="0"/>
                <a:cs typeface="Times New Roman" panose="02020603050405020304" pitchFamily="18" charset="0"/>
              </a:rPr>
              <a:t>Symonds, M. R. E., and Blomberg, S. P. (2014). A Primer on Phylogenetic Generalised Least Squares. In </a:t>
            </a:r>
            <a:r>
              <a:rPr lang="en-CA" sz="1200" dirty="0" err="1">
                <a:effectLst/>
                <a:ea typeface="Times New Roman" panose="02020603050405020304" pitchFamily="18" charset="0"/>
                <a:cs typeface="Times New Roman" panose="02020603050405020304" pitchFamily="18" charset="0"/>
              </a:rPr>
              <a:t>Garamszegi</a:t>
            </a:r>
            <a:r>
              <a:rPr lang="en-CA" sz="1200" dirty="0">
                <a:effectLst/>
                <a:ea typeface="Times New Roman" panose="02020603050405020304" pitchFamily="18" charset="0"/>
                <a:cs typeface="Times New Roman" panose="02020603050405020304" pitchFamily="18" charset="0"/>
              </a:rPr>
              <a:t>, L. Z. (Ed.). Modern Phylogenetic Comparative Methods and Their Application in Evolutionary Biology: Concepts and Practice. (Chapter 5). Springer Berlin / Heidelberg.</a:t>
            </a:r>
            <a:endParaRPr lang="en-CA" sz="1200" dirty="0">
              <a:effectLst/>
              <a:ea typeface="Calibri" panose="020F0502020204030204" pitchFamily="34" charset="0"/>
              <a:cs typeface="Times New Roman" panose="02020603050405020304" pitchFamily="18" charset="0"/>
            </a:endParaRPr>
          </a:p>
          <a:p>
            <a:pPr marL="457200" indent="-457200">
              <a:lnSpc>
                <a:spcPct val="107000"/>
              </a:lnSpc>
              <a:spcAft>
                <a:spcPts val="800"/>
              </a:spcAft>
            </a:pPr>
            <a:endParaRPr lang="en-CA"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0893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29BA1798-17F7-4F80-A991-C449074B1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A4342DD-7680-4127-930E-CCB5085E3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F1FF0434-7F50-41AF-93EE-7466DED91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217ADE80-AC1E-4A7D-916F-75AF3D3F3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7D8DC9C7-2C47-4A29-8D99-5A642EC4A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2" name="Rectangle 31">
            <a:extLst>
              <a:ext uri="{FF2B5EF4-FFF2-40B4-BE49-F238E27FC236}">
                <a16:creationId xmlns:a16="http://schemas.microsoft.com/office/drawing/2014/main" id="{9E85769A-34B7-4E26-8919-D5FA94CA1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CA63A94-FFDC-A899-083D-2B143796F5EC}"/>
              </a:ext>
            </a:extLst>
          </p:cNvPr>
          <p:cNvSpPr>
            <a:spLocks noGrp="1"/>
          </p:cNvSpPr>
          <p:nvPr>
            <p:ph type="title"/>
          </p:nvPr>
        </p:nvSpPr>
        <p:spPr>
          <a:xfrm>
            <a:off x="6090045" y="1346200"/>
            <a:ext cx="5624118" cy="3284538"/>
          </a:xfrm>
        </p:spPr>
        <p:txBody>
          <a:bodyPr vert="horz" lIns="109728" tIns="109728" rIns="109728" bIns="91440" rtlCol="0" anchor="b">
            <a:normAutofit/>
          </a:bodyPr>
          <a:lstStyle/>
          <a:p>
            <a:pPr>
              <a:lnSpc>
                <a:spcPct val="120000"/>
              </a:lnSpc>
            </a:pPr>
            <a:r>
              <a:rPr lang="en-US" sz="5400" dirty="0">
                <a:solidFill>
                  <a:schemeClr val="tx1">
                    <a:lumMod val="85000"/>
                    <a:lumOff val="15000"/>
                  </a:schemeClr>
                </a:solidFill>
              </a:rPr>
              <a:t>QUESTIONS?</a:t>
            </a:r>
          </a:p>
        </p:txBody>
      </p:sp>
      <p:sp>
        <p:nvSpPr>
          <p:cNvPr id="4" name="Text Placeholder 3">
            <a:extLst>
              <a:ext uri="{FF2B5EF4-FFF2-40B4-BE49-F238E27FC236}">
                <a16:creationId xmlns:a16="http://schemas.microsoft.com/office/drawing/2014/main" id="{4E6B29F2-83AD-F054-4C20-85809B4C4BBB}"/>
              </a:ext>
            </a:extLst>
          </p:cNvPr>
          <p:cNvSpPr>
            <a:spLocks noGrp="1"/>
          </p:cNvSpPr>
          <p:nvPr>
            <p:ph type="body" idx="1"/>
          </p:nvPr>
        </p:nvSpPr>
        <p:spPr>
          <a:xfrm>
            <a:off x="6178146" y="2853531"/>
            <a:ext cx="5617794" cy="1150937"/>
          </a:xfrm>
        </p:spPr>
        <p:txBody>
          <a:bodyPr vert="horz" lIns="109728" tIns="109728" rIns="109728" bIns="91440" rtlCol="0" anchor="t">
            <a:normAutofit/>
          </a:bodyPr>
          <a:lstStyle/>
          <a:p>
            <a:pPr>
              <a:spcBef>
                <a:spcPts val="930"/>
              </a:spcBef>
            </a:pPr>
            <a:r>
              <a:rPr lang="en-US" sz="2400" dirty="0">
                <a:solidFill>
                  <a:schemeClr val="tx1">
                    <a:lumMod val="85000"/>
                    <a:lumOff val="15000"/>
                  </a:schemeClr>
                </a:solidFill>
              </a:rPr>
              <a:t>Thanks for listening!</a:t>
            </a:r>
          </a:p>
        </p:txBody>
      </p:sp>
      <p:sp>
        <p:nvSpPr>
          <p:cNvPr id="34" name="Freeform: Shape 33">
            <a:extLst>
              <a:ext uri="{FF2B5EF4-FFF2-40B4-BE49-F238E27FC236}">
                <a16:creationId xmlns:a16="http://schemas.microsoft.com/office/drawing/2014/main" id="{36808283-A1DB-43B4-A966-F9598351A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9884" y="1"/>
            <a:ext cx="4160139" cy="2705499"/>
          </a:xfrm>
          <a:custGeom>
            <a:avLst/>
            <a:gdLst>
              <a:gd name="connsiteX0" fmla="*/ 287297 w 4160139"/>
              <a:gd name="connsiteY0" fmla="*/ 0 h 2705499"/>
              <a:gd name="connsiteX1" fmla="*/ 3995256 w 4160139"/>
              <a:gd name="connsiteY1" fmla="*/ 0 h 2705499"/>
              <a:gd name="connsiteX2" fmla="*/ 4034877 w 4160139"/>
              <a:gd name="connsiteY2" fmla="*/ 103389 h 2705499"/>
              <a:gd name="connsiteX3" fmla="*/ 4160139 w 4160139"/>
              <a:gd name="connsiteY3" fmla="*/ 910537 h 2705499"/>
              <a:gd name="connsiteX4" fmla="*/ 3944007 w 4160139"/>
              <a:gd name="connsiteY4" fmla="*/ 1507609 h 2705499"/>
              <a:gd name="connsiteX5" fmla="*/ 3304097 w 4160139"/>
              <a:gd name="connsiteY5" fmla="*/ 2063570 h 2705499"/>
              <a:gd name="connsiteX6" fmla="*/ 3163402 w 4160139"/>
              <a:gd name="connsiteY6" fmla="*/ 2169920 h 2705499"/>
              <a:gd name="connsiteX7" fmla="*/ 2007312 w 4160139"/>
              <a:gd name="connsiteY7" fmla="*/ 2705499 h 2705499"/>
              <a:gd name="connsiteX8" fmla="*/ 484397 w 4160139"/>
              <a:gd name="connsiteY8" fmla="*/ 1834932 h 2705499"/>
              <a:gd name="connsiteX9" fmla="*/ 322099 w 4160139"/>
              <a:gd name="connsiteY9" fmla="*/ 1612216 h 2705499"/>
              <a:gd name="connsiteX10" fmla="*/ 0 w 4160139"/>
              <a:gd name="connsiteY10" fmla="*/ 910537 h 2705499"/>
              <a:gd name="connsiteX11" fmla="*/ 194617 w 4160139"/>
              <a:gd name="connsiteY11" fmla="*/ 154855 h 270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60139" h="2705499">
                <a:moveTo>
                  <a:pt x="287297" y="0"/>
                </a:moveTo>
                <a:lnTo>
                  <a:pt x="3995256" y="0"/>
                </a:lnTo>
                <a:lnTo>
                  <a:pt x="4034877" y="103389"/>
                </a:lnTo>
                <a:cubicBezTo>
                  <a:pt x="4117064" y="350002"/>
                  <a:pt x="4160139" y="623018"/>
                  <a:pt x="4160139" y="910537"/>
                </a:cubicBezTo>
                <a:cubicBezTo>
                  <a:pt x="4160139" y="1139959"/>
                  <a:pt x="4093451" y="1324089"/>
                  <a:pt x="3944007" y="1507609"/>
                </a:cubicBezTo>
                <a:cubicBezTo>
                  <a:pt x="3787690" y="1699579"/>
                  <a:pt x="3552811" y="1876392"/>
                  <a:pt x="3304097" y="2063570"/>
                </a:cubicBezTo>
                <a:cubicBezTo>
                  <a:pt x="3258210" y="2098062"/>
                  <a:pt x="3210805" y="2133774"/>
                  <a:pt x="3163402" y="2169920"/>
                </a:cubicBezTo>
                <a:cubicBezTo>
                  <a:pt x="2739085" y="2493411"/>
                  <a:pt x="2429395" y="2705499"/>
                  <a:pt x="2007312" y="2705499"/>
                </a:cubicBezTo>
                <a:cubicBezTo>
                  <a:pt x="1364186" y="2705499"/>
                  <a:pt x="908715" y="2445156"/>
                  <a:pt x="484397" y="1834932"/>
                </a:cubicBezTo>
                <a:cubicBezTo>
                  <a:pt x="428870" y="1755060"/>
                  <a:pt x="374591" y="1682420"/>
                  <a:pt x="322099" y="1612216"/>
                </a:cubicBezTo>
                <a:cubicBezTo>
                  <a:pt x="104539" y="1321127"/>
                  <a:pt x="0" y="1169747"/>
                  <a:pt x="0" y="910537"/>
                </a:cubicBezTo>
                <a:cubicBezTo>
                  <a:pt x="0" y="653156"/>
                  <a:pt x="65526" y="398909"/>
                  <a:pt x="194617" y="15485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6B881382-2905-40A6-B674-0F8E1249E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3627" y="1"/>
            <a:ext cx="3932649" cy="2526221"/>
          </a:xfrm>
          <a:custGeom>
            <a:avLst/>
            <a:gdLst>
              <a:gd name="connsiteX0" fmla="*/ 327220 w 3932649"/>
              <a:gd name="connsiteY0" fmla="*/ 0 h 2526221"/>
              <a:gd name="connsiteX1" fmla="*/ 3746109 w 3932649"/>
              <a:gd name="connsiteY1" fmla="*/ 0 h 2526221"/>
              <a:gd name="connsiteX2" fmla="*/ 3749094 w 3932649"/>
              <a:gd name="connsiteY2" fmla="*/ 5803 h 2526221"/>
              <a:gd name="connsiteX3" fmla="*/ 3932649 w 3932649"/>
              <a:gd name="connsiteY3" fmla="*/ 899994 h 2526221"/>
              <a:gd name="connsiteX4" fmla="*/ 3728337 w 3932649"/>
              <a:gd name="connsiteY4" fmla="*/ 1440938 h 2526221"/>
              <a:gd name="connsiteX5" fmla="*/ 3123419 w 3932649"/>
              <a:gd name="connsiteY5" fmla="*/ 1944636 h 2526221"/>
              <a:gd name="connsiteX6" fmla="*/ 2990418 w 3932649"/>
              <a:gd name="connsiteY6" fmla="*/ 2040989 h 2526221"/>
              <a:gd name="connsiteX7" fmla="*/ 1897546 w 3932649"/>
              <a:gd name="connsiteY7" fmla="*/ 2526221 h 2526221"/>
              <a:gd name="connsiteX8" fmla="*/ 457909 w 3932649"/>
              <a:gd name="connsiteY8" fmla="*/ 1737492 h 2526221"/>
              <a:gd name="connsiteX9" fmla="*/ 304485 w 3932649"/>
              <a:gd name="connsiteY9" fmla="*/ 1535712 h 2526221"/>
              <a:gd name="connsiteX10" fmla="*/ 0 w 3932649"/>
              <a:gd name="connsiteY10" fmla="*/ 899994 h 2526221"/>
              <a:gd name="connsiteX11" fmla="*/ 183974 w 3932649"/>
              <a:gd name="connsiteY11" fmla="*/ 215351 h 2526221"/>
              <a:gd name="connsiteX12" fmla="*/ 283080 w 3932649"/>
              <a:gd name="connsiteY12" fmla="*/ 56648 h 252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2649" h="2526221">
                <a:moveTo>
                  <a:pt x="327220" y="0"/>
                </a:moveTo>
                <a:lnTo>
                  <a:pt x="3746109" y="0"/>
                </a:lnTo>
                <a:lnTo>
                  <a:pt x="3749094" y="5803"/>
                </a:lnTo>
                <a:cubicBezTo>
                  <a:pt x="3869026" y="269299"/>
                  <a:pt x="3932649" y="574382"/>
                  <a:pt x="3932649" y="899994"/>
                </a:cubicBezTo>
                <a:cubicBezTo>
                  <a:pt x="3932649" y="1107850"/>
                  <a:pt x="3869608" y="1274671"/>
                  <a:pt x="3728337" y="1440938"/>
                </a:cubicBezTo>
                <a:cubicBezTo>
                  <a:pt x="3580568" y="1614862"/>
                  <a:pt x="3358533" y="1775054"/>
                  <a:pt x="3123419" y="1944636"/>
                </a:cubicBezTo>
                <a:cubicBezTo>
                  <a:pt x="3080041" y="1975886"/>
                  <a:pt x="3035229" y="2008241"/>
                  <a:pt x="2990418" y="2040989"/>
                </a:cubicBezTo>
                <a:cubicBezTo>
                  <a:pt x="2589303" y="2334070"/>
                  <a:pt x="2296549" y="2526221"/>
                  <a:pt x="1897546" y="2526221"/>
                </a:cubicBezTo>
                <a:cubicBezTo>
                  <a:pt x="1289588" y="2526221"/>
                  <a:pt x="859023" y="2290352"/>
                  <a:pt x="457909" y="1737492"/>
                </a:cubicBezTo>
                <a:cubicBezTo>
                  <a:pt x="405418" y="1665129"/>
                  <a:pt x="354108" y="1599316"/>
                  <a:pt x="304485" y="1535712"/>
                </a:cubicBezTo>
                <a:cubicBezTo>
                  <a:pt x="98822" y="1271987"/>
                  <a:pt x="0" y="1134838"/>
                  <a:pt x="0" y="899994"/>
                </a:cubicBezTo>
                <a:cubicBezTo>
                  <a:pt x="0" y="666809"/>
                  <a:pt x="61943" y="436462"/>
                  <a:pt x="183974" y="215351"/>
                </a:cubicBezTo>
                <a:cubicBezTo>
                  <a:pt x="213828" y="161276"/>
                  <a:pt x="246888" y="108345"/>
                  <a:pt x="283080" y="56648"/>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 name="Picture 7" descr="A picture containing reptile&#10;&#10;Description automatically generated">
            <a:extLst>
              <a:ext uri="{FF2B5EF4-FFF2-40B4-BE49-F238E27FC236}">
                <a16:creationId xmlns:a16="http://schemas.microsoft.com/office/drawing/2014/main" id="{A35C941E-9574-4DA0-556B-0AC7E80BCA4E}"/>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957" r="-1" b="5556"/>
          <a:stretch/>
        </p:blipFill>
        <p:spPr>
          <a:xfrm>
            <a:off x="1839747" y="3"/>
            <a:ext cx="3440421" cy="2402343"/>
          </a:xfrm>
          <a:custGeom>
            <a:avLst/>
            <a:gdLst/>
            <a:ahLst/>
            <a:cxnLst/>
            <a:rect l="l" t="t" r="r" b="b"/>
            <a:pathLst>
              <a:path w="3440421" h="2402343">
                <a:moveTo>
                  <a:pt x="379897" y="0"/>
                </a:moveTo>
                <a:lnTo>
                  <a:pt x="3218884" y="0"/>
                </a:lnTo>
                <a:lnTo>
                  <a:pt x="3279840" y="122543"/>
                </a:lnTo>
                <a:cubicBezTo>
                  <a:pt x="3384762" y="360883"/>
                  <a:pt x="3440421" y="636841"/>
                  <a:pt x="3440421" y="931368"/>
                </a:cubicBezTo>
                <a:cubicBezTo>
                  <a:pt x="3440421" y="1119380"/>
                  <a:pt x="3385271" y="1270275"/>
                  <a:pt x="3261683" y="1420669"/>
                </a:cubicBezTo>
                <a:cubicBezTo>
                  <a:pt x="3132407" y="1577990"/>
                  <a:pt x="2938164" y="1722889"/>
                  <a:pt x="2732478" y="1876281"/>
                </a:cubicBezTo>
                <a:cubicBezTo>
                  <a:pt x="2694529" y="1904547"/>
                  <a:pt x="2655326" y="1933813"/>
                  <a:pt x="2616125" y="1963435"/>
                </a:cubicBezTo>
                <a:cubicBezTo>
                  <a:pt x="2265215" y="2228536"/>
                  <a:pt x="2009103" y="2402343"/>
                  <a:pt x="1660040" y="2402343"/>
                </a:cubicBezTo>
                <a:cubicBezTo>
                  <a:pt x="1128177" y="2402343"/>
                  <a:pt x="751504" y="2188992"/>
                  <a:pt x="400595" y="1688912"/>
                </a:cubicBezTo>
                <a:cubicBezTo>
                  <a:pt x="354674" y="1623457"/>
                  <a:pt x="309786" y="1563928"/>
                  <a:pt x="266375" y="1506395"/>
                </a:cubicBezTo>
                <a:cubicBezTo>
                  <a:pt x="86453" y="1267847"/>
                  <a:pt x="0" y="1143791"/>
                  <a:pt x="0" y="931368"/>
                </a:cubicBezTo>
                <a:cubicBezTo>
                  <a:pt x="0" y="720444"/>
                  <a:pt x="54190" y="512088"/>
                  <a:pt x="160947" y="312085"/>
                </a:cubicBezTo>
                <a:cubicBezTo>
                  <a:pt x="213181" y="214260"/>
                  <a:pt x="276637" y="120576"/>
                  <a:pt x="350789" y="31674"/>
                </a:cubicBezTo>
                <a:close/>
              </a:path>
            </a:pathLst>
          </a:custGeom>
        </p:spPr>
      </p:pic>
      <p:sp>
        <p:nvSpPr>
          <p:cNvPr id="38" name="Freeform: Shape 37">
            <a:extLst>
              <a:ext uri="{FF2B5EF4-FFF2-40B4-BE49-F238E27FC236}">
                <a16:creationId xmlns:a16="http://schemas.microsoft.com/office/drawing/2014/main" id="{F5631074-8AE6-4D14-80C0-3068E1D44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 y="3018886"/>
            <a:ext cx="5253985" cy="3839114"/>
          </a:xfrm>
          <a:custGeom>
            <a:avLst/>
            <a:gdLst>
              <a:gd name="connsiteX0" fmla="*/ 2652764 w 5253985"/>
              <a:gd name="connsiteY0" fmla="*/ 0 h 3839114"/>
              <a:gd name="connsiteX1" fmla="*/ 3746786 w 5253985"/>
              <a:gd name="connsiteY1" fmla="*/ 229373 h 3839114"/>
              <a:gd name="connsiteX2" fmla="*/ 4544690 w 5253985"/>
              <a:gd name="connsiteY2" fmla="*/ 848244 h 3839114"/>
              <a:gd name="connsiteX3" fmla="*/ 5253985 w 5253985"/>
              <a:gd name="connsiteY3" fmla="*/ 3040325 h 3839114"/>
              <a:gd name="connsiteX4" fmla="*/ 5014333 w 5253985"/>
              <a:gd name="connsiteY4" fmla="*/ 3835527 h 3839114"/>
              <a:gd name="connsiteX5" fmla="*/ 5011695 w 5253985"/>
              <a:gd name="connsiteY5" fmla="*/ 3839114 h 3839114"/>
              <a:gd name="connsiteX6" fmla="*/ 0 w 5253985"/>
              <a:gd name="connsiteY6" fmla="*/ 3839114 h 3839114"/>
              <a:gd name="connsiteX7" fmla="*/ 0 w 5253985"/>
              <a:gd name="connsiteY7" fmla="*/ 1152678 h 3839114"/>
              <a:gd name="connsiteX8" fmla="*/ 3216 w 5253985"/>
              <a:gd name="connsiteY8" fmla="*/ 1149041 h 3839114"/>
              <a:gd name="connsiteX9" fmla="*/ 241558 w 5253985"/>
              <a:gd name="connsiteY9" fmla="*/ 924832 h 3839114"/>
              <a:gd name="connsiteX10" fmla="*/ 1375905 w 5253985"/>
              <a:gd name="connsiteY10" fmla="*/ 246814 h 3839114"/>
              <a:gd name="connsiteX11" fmla="*/ 2652764 w 5253985"/>
              <a:gd name="connsiteY11" fmla="*/ 0 h 383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3985" h="3839114">
                <a:moveTo>
                  <a:pt x="2652764" y="0"/>
                </a:moveTo>
                <a:cubicBezTo>
                  <a:pt x="3052630" y="0"/>
                  <a:pt x="3420654" y="77244"/>
                  <a:pt x="3746786" y="229373"/>
                </a:cubicBezTo>
                <a:cubicBezTo>
                  <a:pt x="4052428" y="372058"/>
                  <a:pt x="4320877" y="580316"/>
                  <a:pt x="4544690" y="848244"/>
                </a:cubicBezTo>
                <a:cubicBezTo>
                  <a:pt x="5002112" y="1396033"/>
                  <a:pt x="5253985" y="2174508"/>
                  <a:pt x="5253985" y="3040325"/>
                </a:cubicBezTo>
                <a:cubicBezTo>
                  <a:pt x="5253985" y="3342582"/>
                  <a:pt x="5179347" y="3592625"/>
                  <a:pt x="5014333" y="3835527"/>
                </a:cubicBezTo>
                <a:lnTo>
                  <a:pt x="5011695" y="3839114"/>
                </a:lnTo>
                <a:lnTo>
                  <a:pt x="0" y="3839114"/>
                </a:lnTo>
                <a:lnTo>
                  <a:pt x="0" y="1152678"/>
                </a:lnTo>
                <a:lnTo>
                  <a:pt x="3216" y="1149041"/>
                </a:lnTo>
                <a:cubicBezTo>
                  <a:pt x="78091" y="1071911"/>
                  <a:pt x="157577" y="997126"/>
                  <a:pt x="241558" y="924832"/>
                </a:cubicBezTo>
                <a:cubicBezTo>
                  <a:pt x="571735" y="640510"/>
                  <a:pt x="963900" y="406025"/>
                  <a:pt x="1375905" y="246814"/>
                </a:cubicBezTo>
                <a:cubicBezTo>
                  <a:pt x="1799001" y="83016"/>
                  <a:pt x="2228753" y="0"/>
                  <a:pt x="2652764"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0" name="Freeform: Shape 39">
            <a:extLst>
              <a:ext uri="{FF2B5EF4-FFF2-40B4-BE49-F238E27FC236}">
                <a16:creationId xmlns:a16="http://schemas.microsoft.com/office/drawing/2014/main" id="{58E7DDC4-E7EF-41AA-BF97-1D1A6527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2896807"/>
            <a:ext cx="5496741" cy="3961193"/>
          </a:xfrm>
          <a:custGeom>
            <a:avLst/>
            <a:gdLst>
              <a:gd name="connsiteX0" fmla="*/ 2687984 w 5496741"/>
              <a:gd name="connsiteY0" fmla="*/ 0 h 3961193"/>
              <a:gd name="connsiteX1" fmla="*/ 3869291 w 5496741"/>
              <a:gd name="connsiteY1" fmla="*/ 241782 h 3961193"/>
              <a:gd name="connsiteX2" fmla="*/ 4730855 w 5496741"/>
              <a:gd name="connsiteY2" fmla="*/ 894134 h 3961193"/>
              <a:gd name="connsiteX3" fmla="*/ 5496741 w 5496741"/>
              <a:gd name="connsiteY3" fmla="*/ 3204808 h 3961193"/>
              <a:gd name="connsiteX4" fmla="*/ 5308405 w 5496741"/>
              <a:gd name="connsiteY4" fmla="*/ 3932698 h 3961193"/>
              <a:gd name="connsiteX5" fmla="*/ 5290213 w 5496741"/>
              <a:gd name="connsiteY5" fmla="*/ 3961193 h 3961193"/>
              <a:gd name="connsiteX6" fmla="*/ 0 w 5496741"/>
              <a:gd name="connsiteY6" fmla="*/ 3961193 h 3961193"/>
              <a:gd name="connsiteX7" fmla="*/ 0 w 5496741"/>
              <a:gd name="connsiteY7" fmla="*/ 1052376 h 3961193"/>
              <a:gd name="connsiteX8" fmla="*/ 84403 w 5496741"/>
              <a:gd name="connsiteY8" fmla="*/ 974866 h 3961193"/>
              <a:gd name="connsiteX9" fmla="*/ 1309253 w 5496741"/>
              <a:gd name="connsiteY9" fmla="*/ 260167 h 3961193"/>
              <a:gd name="connsiteX10" fmla="*/ 2687984 w 5496741"/>
              <a:gd name="connsiteY10" fmla="*/ 0 h 396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96741" h="3961193">
                <a:moveTo>
                  <a:pt x="2687984" y="0"/>
                </a:moveTo>
                <a:cubicBezTo>
                  <a:pt x="3119754" y="0"/>
                  <a:pt x="3517139" y="81423"/>
                  <a:pt x="3869291" y="241782"/>
                </a:cubicBezTo>
                <a:cubicBezTo>
                  <a:pt x="4199319" y="392186"/>
                  <a:pt x="4489185" y="611711"/>
                  <a:pt x="4730855" y="894134"/>
                </a:cubicBezTo>
                <a:cubicBezTo>
                  <a:pt x="5224771" y="1471559"/>
                  <a:pt x="5496741" y="2292150"/>
                  <a:pt x="5496741" y="3204808"/>
                </a:cubicBezTo>
                <a:cubicBezTo>
                  <a:pt x="5496741" y="3477901"/>
                  <a:pt x="5437529" y="3710558"/>
                  <a:pt x="5308405" y="3932698"/>
                </a:cubicBezTo>
                <a:lnTo>
                  <a:pt x="5290213" y="3961193"/>
                </a:lnTo>
                <a:lnTo>
                  <a:pt x="0" y="3961193"/>
                </a:lnTo>
                <a:lnTo>
                  <a:pt x="0" y="1052376"/>
                </a:lnTo>
                <a:lnTo>
                  <a:pt x="84403" y="974866"/>
                </a:lnTo>
                <a:cubicBezTo>
                  <a:pt x="440924" y="675162"/>
                  <a:pt x="864377" y="427991"/>
                  <a:pt x="1309253" y="260167"/>
                </a:cubicBezTo>
                <a:cubicBezTo>
                  <a:pt x="1766105" y="87507"/>
                  <a:pt x="2230145" y="0"/>
                  <a:pt x="2687984"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D9CC255C-0586-4E56-B44A-BB42BFD8A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2764456"/>
            <a:ext cx="5719379" cy="4093544"/>
          </a:xfrm>
          <a:custGeom>
            <a:avLst/>
            <a:gdLst>
              <a:gd name="connsiteX0" fmla="*/ 2598837 w 5719379"/>
              <a:gd name="connsiteY0" fmla="*/ 0 h 4093544"/>
              <a:gd name="connsiteX1" fmla="*/ 3911275 w 5719379"/>
              <a:gd name="connsiteY1" fmla="*/ 254318 h 4093544"/>
              <a:gd name="connsiteX2" fmla="*/ 4868477 w 5719379"/>
              <a:gd name="connsiteY2" fmla="*/ 940493 h 4093544"/>
              <a:gd name="connsiteX3" fmla="*/ 5719379 w 5719379"/>
              <a:gd name="connsiteY3" fmla="*/ 3370969 h 4093544"/>
              <a:gd name="connsiteX4" fmla="*/ 5575448 w 5719379"/>
              <a:gd name="connsiteY4" fmla="*/ 4018702 h 4093544"/>
              <a:gd name="connsiteX5" fmla="*/ 5533988 w 5719379"/>
              <a:gd name="connsiteY5" fmla="*/ 4093544 h 4093544"/>
              <a:gd name="connsiteX6" fmla="*/ 0 w 5719379"/>
              <a:gd name="connsiteY6" fmla="*/ 4093544 h 4093544"/>
              <a:gd name="connsiteX7" fmla="*/ 0 w 5719379"/>
              <a:gd name="connsiteY7" fmla="*/ 811758 h 4093544"/>
              <a:gd name="connsiteX8" fmla="*/ 16471 w 5719379"/>
              <a:gd name="connsiteY8" fmla="*/ 799779 h 4093544"/>
              <a:gd name="connsiteX9" fmla="*/ 1067060 w 5719379"/>
              <a:gd name="connsiteY9" fmla="*/ 273655 h 4093544"/>
              <a:gd name="connsiteX10" fmla="*/ 2598837 w 5719379"/>
              <a:gd name="connsiteY10" fmla="*/ 0 h 409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19379" h="4093544">
                <a:moveTo>
                  <a:pt x="2598837" y="0"/>
                </a:moveTo>
                <a:cubicBezTo>
                  <a:pt x="3078535" y="0"/>
                  <a:pt x="3520032" y="85645"/>
                  <a:pt x="3911275" y="254318"/>
                </a:cubicBezTo>
                <a:cubicBezTo>
                  <a:pt x="4277938" y="412520"/>
                  <a:pt x="4599980" y="643426"/>
                  <a:pt x="4868477" y="940493"/>
                </a:cubicBezTo>
                <a:cubicBezTo>
                  <a:pt x="5417220" y="1547855"/>
                  <a:pt x="5719379" y="2410992"/>
                  <a:pt x="5719379" y="3370969"/>
                </a:cubicBezTo>
                <a:cubicBezTo>
                  <a:pt x="5719379" y="3610346"/>
                  <a:pt x="5673695" y="3820187"/>
                  <a:pt x="5575448" y="4018702"/>
                </a:cubicBezTo>
                <a:lnTo>
                  <a:pt x="5533988" y="4093544"/>
                </a:lnTo>
                <a:lnTo>
                  <a:pt x="0" y="4093544"/>
                </a:lnTo>
                <a:lnTo>
                  <a:pt x="0" y="811758"/>
                </a:lnTo>
                <a:lnTo>
                  <a:pt x="16471" y="799779"/>
                </a:lnTo>
                <a:cubicBezTo>
                  <a:pt x="339059" y="585391"/>
                  <a:pt x="696365" y="406049"/>
                  <a:pt x="1067060" y="273655"/>
                </a:cubicBezTo>
                <a:cubicBezTo>
                  <a:pt x="1574625" y="92045"/>
                  <a:pt x="2090175" y="0"/>
                  <a:pt x="2598837"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A picture containing green, colorful, vegetable&#10;&#10;Description automatically generated">
            <a:extLst>
              <a:ext uri="{FF2B5EF4-FFF2-40B4-BE49-F238E27FC236}">
                <a16:creationId xmlns:a16="http://schemas.microsoft.com/office/drawing/2014/main" id="{6308A27A-7A7F-8CFF-E5C2-495AC2E565F2}"/>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 t="1094" r="145" b="6561"/>
          <a:stretch/>
        </p:blipFill>
        <p:spPr>
          <a:xfrm>
            <a:off x="151" y="3200016"/>
            <a:ext cx="4967392" cy="3657982"/>
          </a:xfrm>
          <a:custGeom>
            <a:avLst/>
            <a:gdLst/>
            <a:ahLst/>
            <a:cxnLst/>
            <a:rect l="l" t="t" r="r" b="b"/>
            <a:pathLst>
              <a:path w="4967392" h="3657982">
                <a:moveTo>
                  <a:pt x="2611465" y="0"/>
                </a:moveTo>
                <a:cubicBezTo>
                  <a:pt x="2973626" y="0"/>
                  <a:pt x="3306944" y="71395"/>
                  <a:pt x="3602322" y="212004"/>
                </a:cubicBezTo>
                <a:cubicBezTo>
                  <a:pt x="3879142" y="343883"/>
                  <a:pt x="4122277" y="536370"/>
                  <a:pt x="4324984" y="784010"/>
                </a:cubicBezTo>
                <a:cubicBezTo>
                  <a:pt x="4739271" y="1290317"/>
                  <a:pt x="4967392" y="2009841"/>
                  <a:pt x="4967392" y="2810095"/>
                </a:cubicBezTo>
                <a:cubicBezTo>
                  <a:pt x="4967392" y="3129372"/>
                  <a:pt x="4879100" y="3385618"/>
                  <a:pt x="4681235" y="3641013"/>
                </a:cubicBezTo>
                <a:lnTo>
                  <a:pt x="4666298" y="3657982"/>
                </a:lnTo>
                <a:lnTo>
                  <a:pt x="0" y="3657982"/>
                </a:lnTo>
                <a:lnTo>
                  <a:pt x="0" y="1311761"/>
                </a:lnTo>
                <a:lnTo>
                  <a:pt x="20961" y="1282259"/>
                </a:lnTo>
                <a:cubicBezTo>
                  <a:pt x="139676" y="1131288"/>
                  <a:pt x="275515" y="988438"/>
                  <a:pt x="427636" y="854799"/>
                </a:cubicBezTo>
                <a:cubicBezTo>
                  <a:pt x="726679" y="592007"/>
                  <a:pt x="1081863" y="375279"/>
                  <a:pt x="1455015" y="228124"/>
                </a:cubicBezTo>
                <a:cubicBezTo>
                  <a:pt x="1838214" y="76730"/>
                  <a:pt x="2227440" y="0"/>
                  <a:pt x="2611465" y="0"/>
                </a:cubicBezTo>
                <a:close/>
              </a:path>
            </a:pathLst>
          </a:custGeom>
        </p:spPr>
      </p:pic>
      <p:sp>
        <p:nvSpPr>
          <p:cNvPr id="3" name="Slide Number Placeholder 2">
            <a:extLst>
              <a:ext uri="{FF2B5EF4-FFF2-40B4-BE49-F238E27FC236}">
                <a16:creationId xmlns:a16="http://schemas.microsoft.com/office/drawing/2014/main" id="{668EFBE3-2220-A54E-1EE2-BF3A1BBBBD96}"/>
              </a:ext>
            </a:extLst>
          </p:cNvPr>
          <p:cNvSpPr>
            <a:spLocks noGrp="1"/>
          </p:cNvSpPr>
          <p:nvPr>
            <p:ph type="sldNum" sz="quarter" idx="12"/>
          </p:nvPr>
        </p:nvSpPr>
        <p:spPr>
          <a:xfrm>
            <a:off x="10515600" y="6170490"/>
            <a:ext cx="119882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36</a:t>
            </a:fld>
            <a:endParaRPr lang="en-US"/>
          </a:p>
        </p:txBody>
      </p:sp>
    </p:spTree>
    <p:extLst>
      <p:ext uri="{BB962C8B-B14F-4D97-AF65-F5344CB8AC3E}">
        <p14:creationId xmlns:p14="http://schemas.microsoft.com/office/powerpoint/2010/main" val="3946093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E521-AAED-B541-C549-AF040D13A785}"/>
              </a:ext>
            </a:extLst>
          </p:cNvPr>
          <p:cNvSpPr>
            <a:spLocks noGrp="1"/>
          </p:cNvSpPr>
          <p:nvPr>
            <p:ph type="title"/>
          </p:nvPr>
        </p:nvSpPr>
        <p:spPr/>
        <p:txBody>
          <a:bodyPr/>
          <a:lstStyle/>
          <a:p>
            <a:r>
              <a:rPr lang="en-CA" dirty="0" err="1"/>
              <a:t>Gompertz</a:t>
            </a:r>
            <a:r>
              <a:rPr lang="en-CA" dirty="0"/>
              <a: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4EBC8C-DB60-58B4-D3DC-5EFD23582AC4}"/>
                  </a:ext>
                </a:extLst>
              </p:cNvPr>
              <p:cNvSpPr>
                <a:spLocks noGrp="1"/>
              </p:cNvSpPr>
              <p:nvPr>
                <p:ph idx="1"/>
              </p:nvPr>
            </p:nvSpPr>
            <p:spPr>
              <a:xfrm>
                <a:off x="1454046" y="2312276"/>
                <a:ext cx="9236765" cy="3651504"/>
              </a:xfrm>
            </p:spPr>
            <p:txBody>
              <a:bodyPr/>
              <a:lstStyle/>
              <a:p>
                <a:pPr marL="285750" indent="-285750">
                  <a:buFont typeface="Arial" panose="020B0604020202020204" pitchFamily="34" charset="0"/>
                  <a:buChar char="•"/>
                </a:pPr>
                <a:r>
                  <a:rPr lang="en-CA" sz="1800" dirty="0">
                    <a:solidFill>
                      <a:schemeClr val="tx1"/>
                    </a:solidFill>
                    <a:effectLst/>
                    <a:ea typeface="Times New Roman" panose="02020603050405020304" pitchFamily="18" charset="0"/>
                  </a:rPr>
                  <a:t>The rate of aging is computed as the slope of the relative rate of age-specific mortality derived from the </a:t>
                </a:r>
                <a:r>
                  <a:rPr lang="en-CA" sz="1800" dirty="0" err="1">
                    <a:solidFill>
                      <a:schemeClr val="tx1"/>
                    </a:solidFill>
                    <a:effectLst/>
                    <a:ea typeface="Times New Roman" panose="02020603050405020304" pitchFamily="18" charset="0"/>
                  </a:rPr>
                  <a:t>Gompertz</a:t>
                </a:r>
                <a:r>
                  <a:rPr lang="en-CA" sz="1800" dirty="0">
                    <a:solidFill>
                      <a:schemeClr val="tx1"/>
                    </a:solidFill>
                    <a:effectLst/>
                    <a:ea typeface="Times New Roman" panose="02020603050405020304" pitchFamily="18" charset="0"/>
                  </a:rPr>
                  <a:t> model, </a:t>
                </a:r>
                <a14:m>
                  <m:oMath xmlns:m="http://schemas.openxmlformats.org/officeDocument/2006/math">
                    <m:r>
                      <a:rPr lang="en-CA" sz="1800" i="1">
                        <a:solidFill>
                          <a:schemeClr val="tx1"/>
                        </a:solidFill>
                        <a:effectLst/>
                        <a:latin typeface="Cambria Math" panose="02040503050406030204" pitchFamily="18" charset="0"/>
                        <a:ea typeface="Times New Roman" panose="02020603050405020304" pitchFamily="18" charset="0"/>
                      </a:rPr>
                      <m:t>𝛽</m:t>
                    </m:r>
                  </m:oMath>
                </a14:m>
                <a:r>
                  <a:rPr lang="en-CA" sz="1800" dirty="0">
                    <a:solidFill>
                      <a:schemeClr val="tx1"/>
                    </a:solidFill>
                    <a:effectLst/>
                    <a:ea typeface="Times New Roman" panose="02020603050405020304" pitchFamily="18" charset="0"/>
                  </a:rPr>
                  <a:t> </a:t>
                </a:r>
              </a:p>
              <a:p>
                <a:pPr marL="285750" indent="-285750">
                  <a:buFont typeface="Arial" panose="020B0604020202020204" pitchFamily="34" charset="0"/>
                  <a:buChar char="•"/>
                </a:pPr>
                <a:r>
                  <a:rPr lang="en-CA" sz="1800" dirty="0" err="1">
                    <a:solidFill>
                      <a:schemeClr val="tx1"/>
                    </a:solidFill>
                    <a:effectLst/>
                    <a:ea typeface="Times New Roman" panose="02020603050405020304" pitchFamily="18" charset="0"/>
                  </a:rPr>
                  <a:t>Gompertz</a:t>
                </a:r>
                <a:r>
                  <a:rPr lang="en-CA" sz="1800" dirty="0">
                    <a:solidFill>
                      <a:schemeClr val="tx1"/>
                    </a:solidFill>
                    <a:effectLst/>
                    <a:ea typeface="Times New Roman" panose="02020603050405020304" pitchFamily="18" charset="0"/>
                  </a:rPr>
                  <a:t> slope is commonly used to estimate rates of aging in populations, with the acceleration of mortality with age described by the equation, </a:t>
                </a:r>
                <a:endParaRPr lang="en-CA" sz="1800" i="1" dirty="0">
                  <a:solidFill>
                    <a:schemeClr val="tx1"/>
                  </a:solidFill>
                  <a:effectLst/>
                  <a:ea typeface="Times New Roman" panose="02020603050405020304" pitchFamily="18" charset="0"/>
                </a:endParaRPr>
              </a:p>
              <a:p>
                <a:pPr algn="ctr"/>
                <a14:m>
                  <m:oMath xmlns:m="http://schemas.openxmlformats.org/officeDocument/2006/math">
                    <m:r>
                      <a:rPr lang="en-CA" sz="1800" i="1">
                        <a:solidFill>
                          <a:schemeClr val="tx1"/>
                        </a:solidFill>
                        <a:effectLst/>
                        <a:latin typeface="Cambria Math" panose="02040503050406030204" pitchFamily="18" charset="0"/>
                        <a:ea typeface="Times New Roman" panose="02020603050405020304" pitchFamily="18" charset="0"/>
                      </a:rPr>
                      <m:t>𝑚</m:t>
                    </m:r>
                    <m:d>
                      <m:dPr>
                        <m:ctrlPr>
                          <a:rPr lang="en-CA" sz="1800" i="1">
                            <a:solidFill>
                              <a:schemeClr val="tx1"/>
                            </a:solidFill>
                            <a:effectLst/>
                            <a:latin typeface="Cambria Math" panose="02040503050406030204" pitchFamily="18" charset="0"/>
                            <a:ea typeface="Times New Roman" panose="02020603050405020304" pitchFamily="18" charset="0"/>
                          </a:rPr>
                        </m:ctrlPr>
                      </m:dPr>
                      <m:e>
                        <m:r>
                          <a:rPr lang="en-CA" sz="1800" i="1">
                            <a:solidFill>
                              <a:schemeClr val="tx1"/>
                            </a:solidFill>
                            <a:effectLst/>
                            <a:latin typeface="Cambria Math" panose="02040503050406030204" pitchFamily="18" charset="0"/>
                            <a:ea typeface="Times New Roman" panose="02020603050405020304" pitchFamily="18" charset="0"/>
                          </a:rPr>
                          <m:t>𝑥</m:t>
                        </m:r>
                      </m:e>
                    </m:d>
                    <m:r>
                      <a:rPr lang="en-CA" sz="1800" i="1">
                        <a:solidFill>
                          <a:schemeClr val="tx1"/>
                        </a:solidFill>
                        <a:effectLst/>
                        <a:latin typeface="Cambria Math" panose="02040503050406030204" pitchFamily="18" charset="0"/>
                        <a:ea typeface="Times New Roman" panose="02020603050405020304" pitchFamily="18" charset="0"/>
                      </a:rPr>
                      <m:t>=</m:t>
                    </m:r>
                    <m:r>
                      <a:rPr lang="en-CA" sz="1800" i="1">
                        <a:solidFill>
                          <a:schemeClr val="tx1"/>
                        </a:solidFill>
                        <a:effectLst/>
                        <a:latin typeface="Cambria Math" panose="02040503050406030204" pitchFamily="18" charset="0"/>
                        <a:ea typeface="Times New Roman" panose="02020603050405020304" pitchFamily="18" charset="0"/>
                      </a:rPr>
                      <m:t>𝐴</m:t>
                    </m:r>
                    <m:sSup>
                      <m:sSupPr>
                        <m:ctrlPr>
                          <a:rPr lang="en-CA" sz="1800" i="1">
                            <a:solidFill>
                              <a:schemeClr val="tx1"/>
                            </a:solidFill>
                            <a:effectLst/>
                            <a:latin typeface="Cambria Math" panose="02040503050406030204" pitchFamily="18" charset="0"/>
                            <a:ea typeface="Times New Roman" panose="02020603050405020304" pitchFamily="18" charset="0"/>
                          </a:rPr>
                        </m:ctrlPr>
                      </m:sSupPr>
                      <m:e>
                        <m:r>
                          <a:rPr lang="en-CA" sz="1800" i="1">
                            <a:solidFill>
                              <a:schemeClr val="tx1"/>
                            </a:solidFill>
                            <a:effectLst/>
                            <a:latin typeface="Cambria Math" panose="02040503050406030204" pitchFamily="18" charset="0"/>
                            <a:ea typeface="Times New Roman" panose="02020603050405020304" pitchFamily="18" charset="0"/>
                          </a:rPr>
                          <m:t>𝑒</m:t>
                        </m:r>
                      </m:e>
                      <m:sup>
                        <m:r>
                          <a:rPr lang="en-CA" sz="1800" b="1" i="1">
                            <a:solidFill>
                              <a:schemeClr val="tx1"/>
                            </a:solidFill>
                            <a:effectLst/>
                            <a:latin typeface="Cambria Math" panose="02040503050406030204" pitchFamily="18" charset="0"/>
                            <a:ea typeface="Times New Roman" panose="02020603050405020304" pitchFamily="18" charset="0"/>
                          </a:rPr>
                          <m:t>𝛃</m:t>
                        </m:r>
                        <m:r>
                          <a:rPr lang="en-CA" sz="1800" i="1">
                            <a:solidFill>
                              <a:schemeClr val="tx1"/>
                            </a:solidFill>
                            <a:effectLst/>
                            <a:latin typeface="Cambria Math" panose="02040503050406030204" pitchFamily="18" charset="0"/>
                            <a:ea typeface="Times New Roman" panose="02020603050405020304" pitchFamily="18" charset="0"/>
                          </a:rPr>
                          <m:t>𝑥</m:t>
                        </m:r>
                      </m:sup>
                    </m:sSup>
                  </m:oMath>
                </a14:m>
                <a:r>
                  <a:rPr lang="en-CA" sz="1800" dirty="0">
                    <a:solidFill>
                      <a:schemeClr val="tx1"/>
                    </a:solidFill>
                    <a:effectLst/>
                    <a:ea typeface="Times New Roman" panose="02020603050405020304" pitchFamily="18" charset="0"/>
                  </a:rPr>
                  <a:t>, </a:t>
                </a:r>
              </a:p>
              <a:p>
                <a:pPr marL="285750" indent="-285750">
                  <a:buFont typeface="Arial" panose="020B0604020202020204" pitchFamily="34" charset="0"/>
                  <a:buChar char="•"/>
                </a:pPr>
                <a:r>
                  <a:rPr lang="en-CA" sz="1800" dirty="0">
                    <a:solidFill>
                      <a:schemeClr val="tx1"/>
                    </a:solidFill>
                    <a:effectLst/>
                    <a:ea typeface="Times New Roman" panose="02020603050405020304" pitchFamily="18" charset="0"/>
                  </a:rPr>
                  <a:t>where </a:t>
                </a:r>
                <a14:m>
                  <m:oMath xmlns:m="http://schemas.openxmlformats.org/officeDocument/2006/math">
                    <m:r>
                      <a:rPr lang="en-CA" sz="1800" i="1">
                        <a:solidFill>
                          <a:schemeClr val="tx1"/>
                        </a:solidFill>
                        <a:effectLst/>
                        <a:latin typeface="Cambria Math" panose="02040503050406030204" pitchFamily="18" charset="0"/>
                        <a:ea typeface="Times New Roman" panose="02020603050405020304" pitchFamily="18" charset="0"/>
                      </a:rPr>
                      <m:t>𝛽</m:t>
                    </m:r>
                  </m:oMath>
                </a14:m>
                <a:r>
                  <a:rPr lang="en-CA" sz="1800" dirty="0">
                    <a:solidFill>
                      <a:schemeClr val="tx1"/>
                    </a:solidFill>
                    <a:effectLst/>
                    <a:ea typeface="Times New Roman" panose="02020603050405020304" pitchFamily="18" charset="0"/>
                  </a:rPr>
                  <a:t> is the rate of mortality acceleration at a given age, </a:t>
                </a:r>
                <a:r>
                  <a:rPr lang="en-CA" sz="1800" i="1" dirty="0">
                    <a:solidFill>
                      <a:schemeClr val="tx1"/>
                    </a:solidFill>
                    <a:effectLst/>
                    <a:ea typeface="Times New Roman" panose="02020603050405020304" pitchFamily="18" charset="0"/>
                  </a:rPr>
                  <a:t>x </a:t>
                </a:r>
                <a:r>
                  <a:rPr lang="en-CA" sz="1800" dirty="0">
                    <a:solidFill>
                      <a:schemeClr val="tx1"/>
                    </a:solidFill>
                    <a:effectLst/>
                    <a:ea typeface="Times New Roman" panose="02020603050405020304" pitchFamily="18" charset="0"/>
                  </a:rPr>
                  <a:t> </a:t>
                </a:r>
              </a:p>
              <a:p>
                <a:endParaRPr lang="en-CA" dirty="0">
                  <a:solidFill>
                    <a:schemeClr val="tx1"/>
                  </a:solidFill>
                </a:endParaRPr>
              </a:p>
            </p:txBody>
          </p:sp>
        </mc:Choice>
        <mc:Fallback xmlns="">
          <p:sp>
            <p:nvSpPr>
              <p:cNvPr id="3" name="Content Placeholder 2">
                <a:extLst>
                  <a:ext uri="{FF2B5EF4-FFF2-40B4-BE49-F238E27FC236}">
                    <a16:creationId xmlns:a16="http://schemas.microsoft.com/office/drawing/2014/main" id="{3A4EBC8C-DB60-58B4-D3DC-5EFD23582AC4}"/>
                  </a:ext>
                </a:extLst>
              </p:cNvPr>
              <p:cNvSpPr>
                <a:spLocks noGrp="1" noRot="1" noChangeAspect="1" noMove="1" noResize="1" noEditPoints="1" noAdjustHandles="1" noChangeArrowheads="1" noChangeShapeType="1" noTextEdit="1"/>
              </p:cNvSpPr>
              <p:nvPr>
                <p:ph idx="1"/>
              </p:nvPr>
            </p:nvSpPr>
            <p:spPr>
              <a:xfrm>
                <a:off x="1454046" y="2312276"/>
                <a:ext cx="9236765" cy="3651504"/>
              </a:xfrm>
              <a:blipFill>
                <a:blip r:embed="rId2"/>
                <a:stretch>
                  <a:fillRect l="-264"/>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548C99E8-F51C-0F80-1626-7F93A53E7FBA}"/>
              </a:ext>
            </a:extLst>
          </p:cNvPr>
          <p:cNvSpPr>
            <a:spLocks noGrp="1"/>
          </p:cNvSpPr>
          <p:nvPr>
            <p:ph type="sldNum" sz="quarter" idx="12"/>
          </p:nvPr>
        </p:nvSpPr>
        <p:spPr/>
        <p:txBody>
          <a:bodyPr/>
          <a:lstStyle/>
          <a:p>
            <a:pPr algn="l"/>
            <a:fld id="{FAEF9944-A4F6-4C59-AEBD-678D6480B8EA}" type="slidenum">
              <a:rPr lang="en-US" smtClean="0"/>
              <a:pPr algn="l"/>
              <a:t>37</a:t>
            </a:fld>
            <a:endParaRPr lang="en-US" dirty="0"/>
          </a:p>
        </p:txBody>
      </p:sp>
    </p:spTree>
    <p:extLst>
      <p:ext uri="{BB962C8B-B14F-4D97-AF65-F5344CB8AC3E}">
        <p14:creationId xmlns:p14="http://schemas.microsoft.com/office/powerpoint/2010/main" val="248223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97FFD1-6954-4A28-D89D-E0281CBBF516}"/>
              </a:ext>
            </a:extLst>
          </p:cNvPr>
          <p:cNvSpPr>
            <a:spLocks noGrp="1"/>
          </p:cNvSpPr>
          <p:nvPr>
            <p:ph type="sldNum" sz="quarter" idx="12"/>
          </p:nvPr>
        </p:nvSpPr>
        <p:spPr/>
        <p:txBody>
          <a:bodyPr/>
          <a:lstStyle/>
          <a:p>
            <a:pPr algn="l"/>
            <a:fld id="{FAEF9944-A4F6-4C59-AEBD-678D6480B8EA}" type="slidenum">
              <a:rPr lang="en-US" smtClean="0"/>
              <a:pPr algn="l"/>
              <a:t>38</a:t>
            </a:fld>
            <a:endParaRPr lang="en-US" dirty="0"/>
          </a:p>
        </p:txBody>
      </p:sp>
      <p:pic>
        <p:nvPicPr>
          <p:cNvPr id="4" name="Picture 3">
            <a:extLst>
              <a:ext uri="{FF2B5EF4-FFF2-40B4-BE49-F238E27FC236}">
                <a16:creationId xmlns:a16="http://schemas.microsoft.com/office/drawing/2014/main" id="{A63CAC5E-4501-CD3D-9816-C16A235487C9}"/>
              </a:ext>
            </a:extLst>
          </p:cNvPr>
          <p:cNvPicPr>
            <a:picLocks noChangeAspect="1"/>
          </p:cNvPicPr>
          <p:nvPr/>
        </p:nvPicPr>
        <p:blipFill>
          <a:blip r:embed="rId2"/>
          <a:stretch>
            <a:fillRect/>
          </a:stretch>
        </p:blipFill>
        <p:spPr>
          <a:xfrm>
            <a:off x="333879" y="344772"/>
            <a:ext cx="3804112" cy="4879299"/>
          </a:xfrm>
          <a:prstGeom prst="rect">
            <a:avLst/>
          </a:prstGeom>
        </p:spPr>
      </p:pic>
      <p:sp>
        <p:nvSpPr>
          <p:cNvPr id="5" name="TextBox 4">
            <a:extLst>
              <a:ext uri="{FF2B5EF4-FFF2-40B4-BE49-F238E27FC236}">
                <a16:creationId xmlns:a16="http://schemas.microsoft.com/office/drawing/2014/main" id="{DFC5BFB5-0950-9B69-AA2F-6E8B580616DB}"/>
              </a:ext>
            </a:extLst>
          </p:cNvPr>
          <p:cNvSpPr txBox="1"/>
          <p:nvPr/>
        </p:nvSpPr>
        <p:spPr>
          <a:xfrm>
            <a:off x="251684" y="5281782"/>
            <a:ext cx="3886307" cy="646331"/>
          </a:xfrm>
          <a:prstGeom prst="rect">
            <a:avLst/>
          </a:prstGeom>
          <a:noFill/>
        </p:spPr>
        <p:txBody>
          <a:bodyPr wrap="square" rtlCol="0">
            <a:spAutoFit/>
          </a:bodyPr>
          <a:lstStyle/>
          <a:p>
            <a:r>
              <a:rPr lang="en-CA" sz="1200" b="1" i="1" dirty="0"/>
              <a:t>Figure 11: </a:t>
            </a:r>
            <a:r>
              <a:rPr lang="en-CA" sz="1200" i="1" dirty="0"/>
              <a:t>Phylogenetic Tree with 5 terminal taxa, with corresponding branch lengths. Retrieved from </a:t>
            </a:r>
            <a:r>
              <a:rPr lang="en-CA" sz="1200" i="1" dirty="0" err="1"/>
              <a:t>Felsenstein</a:t>
            </a:r>
            <a:r>
              <a:rPr lang="en-CA" sz="1200" i="1" dirty="0"/>
              <a:t>, 1985. </a:t>
            </a:r>
          </a:p>
        </p:txBody>
      </p:sp>
      <p:pic>
        <p:nvPicPr>
          <p:cNvPr id="7" name="Picture 6">
            <a:extLst>
              <a:ext uri="{FF2B5EF4-FFF2-40B4-BE49-F238E27FC236}">
                <a16:creationId xmlns:a16="http://schemas.microsoft.com/office/drawing/2014/main" id="{354EE707-05B0-3971-42F6-F00C29EA036C}"/>
              </a:ext>
            </a:extLst>
          </p:cNvPr>
          <p:cNvPicPr>
            <a:picLocks noChangeAspect="1"/>
          </p:cNvPicPr>
          <p:nvPr/>
        </p:nvPicPr>
        <p:blipFill rotWithShape="1">
          <a:blip r:embed="rId3"/>
          <a:srcRect t="1845"/>
          <a:stretch/>
        </p:blipFill>
        <p:spPr>
          <a:xfrm>
            <a:off x="6491898" y="1650955"/>
            <a:ext cx="5154302" cy="4976735"/>
          </a:xfrm>
          <a:prstGeom prst="rect">
            <a:avLst/>
          </a:prstGeom>
        </p:spPr>
      </p:pic>
      <p:sp>
        <p:nvSpPr>
          <p:cNvPr id="9" name="TextBox 8">
            <a:extLst>
              <a:ext uri="{FF2B5EF4-FFF2-40B4-BE49-F238E27FC236}">
                <a16:creationId xmlns:a16="http://schemas.microsoft.com/office/drawing/2014/main" id="{CCDB836F-A7AD-8F82-0433-200D0932B46E}"/>
              </a:ext>
            </a:extLst>
          </p:cNvPr>
          <p:cNvSpPr txBox="1"/>
          <p:nvPr/>
        </p:nvSpPr>
        <p:spPr>
          <a:xfrm>
            <a:off x="6491898" y="1190333"/>
            <a:ext cx="4675537" cy="461665"/>
          </a:xfrm>
          <a:prstGeom prst="rect">
            <a:avLst/>
          </a:prstGeom>
          <a:noFill/>
        </p:spPr>
        <p:txBody>
          <a:bodyPr wrap="square">
            <a:spAutoFit/>
          </a:bodyPr>
          <a:lstStyle/>
          <a:p>
            <a:r>
              <a:rPr lang="en-CA" sz="1200" b="1" i="1" dirty="0"/>
              <a:t>Table 9: </a:t>
            </a:r>
            <a:r>
              <a:rPr lang="en-CA" sz="1200" i="1" dirty="0"/>
              <a:t>Four contrasts extracted from figure 11, with corresponding variances. Retrieved from </a:t>
            </a:r>
            <a:r>
              <a:rPr lang="en-CA" sz="1200" i="1" dirty="0" err="1"/>
              <a:t>Felsenstein</a:t>
            </a:r>
            <a:r>
              <a:rPr lang="en-CA" sz="1200" i="1" dirty="0"/>
              <a:t>, 1985.</a:t>
            </a:r>
          </a:p>
        </p:txBody>
      </p:sp>
      <p:sp>
        <p:nvSpPr>
          <p:cNvPr id="10" name="TextBox 9">
            <a:extLst>
              <a:ext uri="{FF2B5EF4-FFF2-40B4-BE49-F238E27FC236}">
                <a16:creationId xmlns:a16="http://schemas.microsoft.com/office/drawing/2014/main" id="{77AE5BDF-9A05-4CCF-4139-DF1A843024FA}"/>
              </a:ext>
            </a:extLst>
          </p:cNvPr>
          <p:cNvSpPr txBox="1"/>
          <p:nvPr/>
        </p:nvSpPr>
        <p:spPr>
          <a:xfrm>
            <a:off x="4324662" y="418976"/>
            <a:ext cx="4744387" cy="492443"/>
          </a:xfrm>
          <a:prstGeom prst="rect">
            <a:avLst/>
          </a:prstGeom>
          <a:noFill/>
        </p:spPr>
        <p:txBody>
          <a:bodyPr wrap="square" rtlCol="0">
            <a:spAutoFit/>
          </a:bodyPr>
          <a:lstStyle/>
          <a:p>
            <a:r>
              <a:rPr lang="en-CA" sz="2600" b="1" dirty="0"/>
              <a:t>PICs: Simple Example</a:t>
            </a:r>
          </a:p>
        </p:txBody>
      </p:sp>
    </p:spTree>
    <p:extLst>
      <p:ext uri="{BB962C8B-B14F-4D97-AF65-F5344CB8AC3E}">
        <p14:creationId xmlns:p14="http://schemas.microsoft.com/office/powerpoint/2010/main" val="2373473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4D4EA-FB81-F06D-C226-91DCED1500D9}"/>
              </a:ext>
            </a:extLst>
          </p:cNvPr>
          <p:cNvSpPr>
            <a:spLocks noGrp="1"/>
          </p:cNvSpPr>
          <p:nvPr>
            <p:ph type="title"/>
          </p:nvPr>
        </p:nvSpPr>
        <p:spPr/>
        <p:txBody>
          <a:bodyPr/>
          <a:lstStyle/>
          <a:p>
            <a:r>
              <a:rPr lang="en-CA" dirty="0">
                <a:solidFill>
                  <a:schemeClr val="accent5">
                    <a:lumMod val="75000"/>
                  </a:schemeClr>
                </a:solidFill>
              </a:rPr>
              <a:t>PIC’s Algorithm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C266E4-2303-117E-02AC-F69C619169E7}"/>
                  </a:ext>
                </a:extLst>
              </p:cNvPr>
              <p:cNvSpPr>
                <a:spLocks noGrp="1"/>
              </p:cNvSpPr>
              <p:nvPr>
                <p:ph idx="1"/>
              </p:nvPr>
            </p:nvSpPr>
            <p:spPr>
              <a:xfrm>
                <a:off x="865048" y="2286002"/>
                <a:ext cx="10583056" cy="3492708"/>
              </a:xfrm>
            </p:spPr>
            <p:txBody>
              <a:bodyPr>
                <a:noAutofit/>
              </a:bodyPr>
              <a:lstStyle/>
              <a:p>
                <a:pPr lvl="0">
                  <a:lnSpc>
                    <a:spcPct val="150000"/>
                  </a:lnSpc>
                </a:pPr>
                <a:r>
                  <a:rPr lang="en-CA" dirty="0">
                    <a:solidFill>
                      <a:srgbClr val="000000"/>
                    </a:solidFill>
                    <a:effectLst/>
                    <a:ea typeface="Calibri" panose="020F0502020204030204" pitchFamily="34" charset="0"/>
                    <a:cs typeface="Times New Roman" panose="02020603050405020304" pitchFamily="18" charset="0"/>
                  </a:rPr>
                  <a:t>4. Remove the two tips </a:t>
                </a:r>
                <a:r>
                  <a:rPr lang="en-CA" dirty="0">
                    <a:solidFill>
                      <a:srgbClr val="000000"/>
                    </a:solidFill>
                    <a:ea typeface="Calibri" panose="020F0502020204030204" pitchFamily="34" charset="0"/>
                    <a:cs typeface="Times New Roman" panose="02020603050405020304" pitchFamily="18" charset="0"/>
                  </a:rPr>
                  <a:t>(</a:t>
                </a:r>
                <a14:m>
                  <m:oMath xmlns:m="http://schemas.openxmlformats.org/officeDocument/2006/math">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𝑖</m:t>
                    </m:r>
                  </m:oMath>
                </a14:m>
                <a:r>
                  <a:rPr lang="en-CA" dirty="0">
                    <a:solidFill>
                      <a:srgbClr val="000000"/>
                    </a:solidFill>
                    <a:ea typeface="Calibri" panose="020F0502020204030204" pitchFamily="34" charset="0"/>
                    <a:cs typeface="Times New Roman" panose="02020603050405020304" pitchFamily="18" charset="0"/>
                  </a:rPr>
                  <a:t> and</a:t>
                </a:r>
                <a14:m>
                  <m:oMath xmlns:m="http://schemas.openxmlformats.org/officeDocument/2006/math">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 </m:t>
                    </m:r>
                    <m:r>
                      <a:rPr lang="en-CA" i="1" dirty="0">
                        <a:solidFill>
                          <a:srgbClr val="000000"/>
                        </a:solidFill>
                        <a:latin typeface="Cambria Math" panose="02040503050406030204" pitchFamily="18" charset="0"/>
                        <a:ea typeface="Calibri" panose="020F0502020204030204" pitchFamily="34" charset="0"/>
                        <a:cs typeface="Times New Roman" panose="02020603050405020304" pitchFamily="18" charset="0"/>
                      </a:rPr>
                      <m:t>𝑗</m:t>
                    </m:r>
                  </m:oMath>
                </a14:m>
                <a:r>
                  <a:rPr lang="en-CA" dirty="0">
                    <a:solidFill>
                      <a:srgbClr val="000000"/>
                    </a:solidFill>
                    <a:effectLst/>
                    <a:ea typeface="Calibri" panose="020F0502020204030204" pitchFamily="34" charset="0"/>
                    <a:cs typeface="Times New Roman" panose="02020603050405020304" pitchFamily="18" charset="0"/>
                  </a:rPr>
                  <a:t>) from the tree, leaving behind only ancestor </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oMath>
                </a14:m>
                <a:r>
                  <a:rPr lang="en-CA" dirty="0">
                    <a:solidFill>
                      <a:srgbClr val="000000"/>
                    </a:solidFill>
                    <a:effectLst/>
                    <a:ea typeface="Calibri" panose="020F0502020204030204" pitchFamily="34" charset="0"/>
                    <a:cs typeface="Times New Roman" panose="02020603050405020304" pitchFamily="18" charset="0"/>
                  </a:rPr>
                  <a:t>, which now becomes a tip. The new tip is assigned a character value of:</a:t>
                </a:r>
                <a:r>
                  <a:rPr lang="en-CA" dirty="0">
                    <a:ea typeface="Calibri" panose="020F0502020204030204" pitchFamily="34" charset="0"/>
                    <a:cs typeface="Times New Roman" panose="02020603050405020304" pitchFamily="18" charset="0"/>
                  </a:rPr>
                  <a:t> </a:t>
                </a:r>
                <a:endParaRPr lang="en-CA" i="1" dirty="0">
                  <a:effectLst/>
                  <a:ea typeface="Calibri" panose="020F0502020204030204" pitchFamily="34" charset="0"/>
                  <a:cs typeface="Times New Roman" panose="02020603050405020304" pitchFamily="18" charset="0"/>
                </a:endParaRPr>
              </a:p>
              <a:p>
                <a:pPr lvl="0">
                  <a:lnSpc>
                    <a:spcPct val="150000"/>
                  </a:lnSpc>
                </a:pPr>
                <a14:m>
                  <m:oMathPara xmlns:m="http://schemas.openxmlformats.org/officeDocument/2006/math">
                    <m:oMathParaPr>
                      <m:jc m:val="centerGroup"/>
                    </m:oMathParaPr>
                    <m:oMath xmlns:m="http://schemas.openxmlformats.org/officeDocument/2006/math">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d>
                            <m:dPr>
                              <m:ctrlPr>
                                <a:rPr lang="en-CA"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den>
                              </m:f>
                            </m:e>
                          </m:d>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CA"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CA"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den>
                              </m:f>
                            </m:e>
                          </m:d>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num>
                        <m:den>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Sub>
                            </m:den>
                          </m:f>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CA" i="1">
                                  <a:effectLst/>
                                  <a:latin typeface="Cambria Math" panose="02040503050406030204" pitchFamily="18" charset="0"/>
                                  <a:ea typeface="Calibri" panose="020F0502020204030204" pitchFamily="34" charset="0"/>
                                  <a:cs typeface="Times New Roman" panose="02020603050405020304" pitchFamily="18" charset="0"/>
                                </a:rPr>
                              </m:ctrlPr>
                            </m:fPr>
                            <m:num>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num>
                            <m:den>
                              <m:sSub>
                                <m:sSubPr>
                                  <m:ctrlPr>
                                    <a:rPr lang="en-CA"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𝑣</m:t>
                                  </m:r>
                                </m:e>
                                <m:sub>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den>
                          </m:f>
                        </m:den>
                      </m:f>
                    </m:oMath>
                  </m:oMathPara>
                </a14:m>
                <a:endParaRPr lang="en-CA" dirty="0">
                  <a:solidFill>
                    <a:srgbClr val="000000"/>
                  </a:solidFill>
                  <a:effectLst/>
                  <a:ea typeface="Calibri" panose="020F0502020204030204" pitchFamily="34" charset="0"/>
                  <a:cs typeface="Times New Roman" panose="02020603050405020304" pitchFamily="18" charset="0"/>
                </a:endParaRPr>
              </a:p>
              <a:p>
                <a:pPr lvl="0">
                  <a:lnSpc>
                    <a:spcPct val="150000"/>
                  </a:lnSpc>
                </a:pPr>
                <a:r>
                  <a:rPr lang="en-CA" dirty="0">
                    <a:solidFill>
                      <a:srgbClr val="000000"/>
                    </a:solidFill>
                    <a:effectLst/>
                    <a:ea typeface="Calibri" panose="020F0502020204030204" pitchFamily="34" charset="0"/>
                    <a:cs typeface="Times New Roman" panose="02020603050405020304" pitchFamily="18" charset="0"/>
                  </a:rPr>
                  <a:t>5. Lengthen the branch below node</a:t>
                </a:r>
                <a14:m>
                  <m:oMath xmlns:m="http://schemas.openxmlformats.org/officeDocument/2006/math">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𝑘</m:t>
                    </m:r>
                    <m:r>
                      <a:rPr lang="en-CA" i="1" dirty="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CA" dirty="0">
                    <a:solidFill>
                      <a:srgbClr val="000000"/>
                    </a:solidFill>
                    <a:effectLst/>
                    <a:ea typeface="Calibri" panose="020F0502020204030204" pitchFamily="34" charset="0"/>
                    <a:cs typeface="Times New Roman" panose="02020603050405020304" pitchFamily="18" charset="0"/>
                  </a:rPr>
                  <a:t>by increasing its length from </a:t>
                </a:r>
              </a:p>
              <a:p>
                <a:pPr marL="457200" lvl="1" algn="ctr">
                  <a:lnSpc>
                    <a:spcPct val="150000"/>
                  </a:lnSpc>
                </a:pPr>
                <a14:m>
                  <m:oMath xmlns:m="http://schemas.openxmlformats.org/officeDocument/2006/math">
                    <m:sSub>
                      <m:sSubPr>
                        <m:ctrlPr>
                          <a:rPr lang="en-CA"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en-CA" sz="1800" dirty="0">
                    <a:solidFill>
                      <a:srgbClr val="000000"/>
                    </a:solidFill>
                    <a:effectLst/>
                    <a:ea typeface="Times New Roman" panose="02020603050405020304" pitchFamily="18" charset="0"/>
                  </a:rPr>
                  <a:t> </a:t>
                </a:r>
                <a:r>
                  <a:rPr lang="en-CA" sz="1800" dirty="0">
                    <a:solidFill>
                      <a:srgbClr val="000000"/>
                    </a:solidFill>
                    <a:effectLst/>
                    <a:ea typeface="Calibri" panose="020F0502020204030204" pitchFamily="34" charset="0"/>
                  </a:rPr>
                  <a:t>to  </a:t>
                </a:r>
                <a14:m>
                  <m:oMath xmlns:m="http://schemas.openxmlformats.org/officeDocument/2006/math">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CA" sz="1800" i="1">
                            <a:effectLst/>
                            <a:latin typeface="Cambria Math" panose="02040503050406030204" pitchFamily="18" charset="0"/>
                            <a:cs typeface="Times New Roman" panose="02020603050405020304" pitchFamily="18" charset="0"/>
                          </a:rPr>
                        </m:ctrlPr>
                      </m:fPr>
                      <m:num>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num>
                      <m:den>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CA"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CA"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𝑗</m:t>
                            </m:r>
                          </m:sub>
                        </m:sSub>
                      </m:den>
                    </m:f>
                  </m:oMath>
                </a14:m>
                <a:r>
                  <a:rPr lang="en-CA" sz="1800" dirty="0">
                    <a:solidFill>
                      <a:srgbClr val="000000"/>
                    </a:solidFill>
                    <a:effectLst/>
                    <a:ea typeface="Calibri" panose="020F0502020204030204" pitchFamily="34" charset="0"/>
                  </a:rPr>
                  <a:t>. </a:t>
                </a:r>
                <a:endParaRPr lang="en-CA" sz="1800" dirty="0">
                  <a:effectLst/>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CFC266E4-2303-117E-02AC-F69C619169E7}"/>
                  </a:ext>
                </a:extLst>
              </p:cNvPr>
              <p:cNvSpPr>
                <a:spLocks noGrp="1" noRot="1" noChangeAspect="1" noMove="1" noResize="1" noEditPoints="1" noAdjustHandles="1" noChangeArrowheads="1" noChangeShapeType="1" noTextEdit="1"/>
              </p:cNvSpPr>
              <p:nvPr>
                <p:ph idx="1"/>
              </p:nvPr>
            </p:nvSpPr>
            <p:spPr>
              <a:xfrm>
                <a:off x="865048" y="2286002"/>
                <a:ext cx="10583056" cy="3492708"/>
              </a:xfrm>
              <a:blipFill>
                <a:blip r:embed="rId2"/>
                <a:stretch>
                  <a:fillRect l="-346" r="-576" b="-16579"/>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957ACBD-83E6-82E0-02BB-76C4A9FE1BAC}"/>
              </a:ext>
            </a:extLst>
          </p:cNvPr>
          <p:cNvSpPr>
            <a:spLocks noGrp="1"/>
          </p:cNvSpPr>
          <p:nvPr>
            <p:ph type="sldNum" sz="quarter" idx="12"/>
          </p:nvPr>
        </p:nvSpPr>
        <p:spPr/>
        <p:txBody>
          <a:bodyPr/>
          <a:lstStyle/>
          <a:p>
            <a:pPr algn="l"/>
            <a:fld id="{FAEF9944-A4F6-4C59-AEBD-678D6480B8EA}" type="slidenum">
              <a:rPr lang="en-US" smtClean="0"/>
              <a:pPr algn="l"/>
              <a:t>39</a:t>
            </a:fld>
            <a:endParaRPr lang="en-US" dirty="0"/>
          </a:p>
        </p:txBody>
      </p:sp>
    </p:spTree>
    <p:extLst>
      <p:ext uri="{BB962C8B-B14F-4D97-AF65-F5344CB8AC3E}">
        <p14:creationId xmlns:p14="http://schemas.microsoft.com/office/powerpoint/2010/main" val="204306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4AB742-44A6-4CDD-B54A-818846AF8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08C657C2-EC00-440D-8A5F-707099665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4937" y="0"/>
            <a:ext cx="3997527" cy="2646947"/>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32E59B97-22BB-4B21-A9FA-03420C055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02" y="0"/>
            <a:ext cx="4244813" cy="2866417"/>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B9979426-C6FD-4460-83C7-21632A5C9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95863" y="0"/>
            <a:ext cx="4546360" cy="3083735"/>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3737DC92-56B9-4937-AE19-D0092C88D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71145"/>
            <a:ext cx="4212546" cy="51868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82ED9FA9-D215-4E4B-AC03-F103CF5EF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27554"/>
            <a:ext cx="4611389" cy="5530446"/>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94F7307B-EE3B-4DDF-BA3E-2446D7BA8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0060"/>
            <a:ext cx="4406602" cy="5337940"/>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Picture 8" descr="A tortoise lying on grass&#10;&#10;Description automatically generated with medium confidence">
            <a:extLst>
              <a:ext uri="{FF2B5EF4-FFF2-40B4-BE49-F238E27FC236}">
                <a16:creationId xmlns:a16="http://schemas.microsoft.com/office/drawing/2014/main" id="{CE825E69-4822-BCDA-A295-9460E9655318}"/>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6009" r="-3" b="283"/>
          <a:stretch/>
        </p:blipFill>
        <p:spPr>
          <a:xfrm>
            <a:off x="3657599" y="2"/>
            <a:ext cx="3392905" cy="2376547"/>
          </a:xfrm>
          <a:custGeom>
            <a:avLst/>
            <a:gdLst/>
            <a:ahLst/>
            <a:cxnLst/>
            <a:rect l="l" t="t" r="r" b="b"/>
            <a:pathLst>
              <a:path w="3484186" h="2440484">
                <a:moveTo>
                  <a:pt x="341018" y="0"/>
                </a:moveTo>
                <a:lnTo>
                  <a:pt x="3285181" y="0"/>
                </a:lnTo>
                <a:lnTo>
                  <a:pt x="3321562" y="74937"/>
                </a:lnTo>
                <a:cubicBezTo>
                  <a:pt x="3427818" y="322243"/>
                  <a:pt x="3484186" y="608579"/>
                  <a:pt x="3484186" y="914184"/>
                </a:cubicBezTo>
                <a:cubicBezTo>
                  <a:pt x="3484186" y="1109268"/>
                  <a:pt x="3428334" y="1265837"/>
                  <a:pt x="3303173" y="1421888"/>
                </a:cubicBezTo>
                <a:cubicBezTo>
                  <a:pt x="3172255" y="1585125"/>
                  <a:pt x="2975540" y="1735475"/>
                  <a:pt x="2767237" y="1894635"/>
                </a:cubicBezTo>
                <a:cubicBezTo>
                  <a:pt x="2728806" y="1923966"/>
                  <a:pt x="2689104" y="1954332"/>
                  <a:pt x="2649403" y="1985068"/>
                </a:cubicBezTo>
                <a:cubicBezTo>
                  <a:pt x="2294030" y="2260140"/>
                  <a:pt x="2034660" y="2440484"/>
                  <a:pt x="1681157" y="2440484"/>
                </a:cubicBezTo>
                <a:cubicBezTo>
                  <a:pt x="1142528" y="2440484"/>
                  <a:pt x="761064" y="2219109"/>
                  <a:pt x="405691" y="1700219"/>
                </a:cubicBezTo>
                <a:cubicBezTo>
                  <a:pt x="359186" y="1632303"/>
                  <a:pt x="313726" y="1570535"/>
                  <a:pt x="269763" y="1510839"/>
                </a:cubicBezTo>
                <a:cubicBezTo>
                  <a:pt x="87553" y="1263318"/>
                  <a:pt x="0" y="1134597"/>
                  <a:pt x="0" y="914184"/>
                </a:cubicBezTo>
                <a:cubicBezTo>
                  <a:pt x="0" y="695327"/>
                  <a:pt x="54880" y="479135"/>
                  <a:pt x="162994" y="271610"/>
                </a:cubicBezTo>
                <a:cubicBezTo>
                  <a:pt x="189444" y="220858"/>
                  <a:pt x="218734" y="171179"/>
                  <a:pt x="250799" y="122658"/>
                </a:cubicBezTo>
                <a:close/>
              </a:path>
            </a:pathLst>
          </a:custGeom>
        </p:spPr>
      </p:pic>
      <p:pic>
        <p:nvPicPr>
          <p:cNvPr id="12" name="Picture 11" descr="A green lizard on a leaf&#10;&#10;Description automatically generated with medium confidence">
            <a:extLst>
              <a:ext uri="{FF2B5EF4-FFF2-40B4-BE49-F238E27FC236}">
                <a16:creationId xmlns:a16="http://schemas.microsoft.com/office/drawing/2014/main" id="{05FB1A91-8C27-1846-2168-B3DDBA50E708}"/>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7837" r="2839" b="-4"/>
          <a:stretch/>
        </p:blipFill>
        <p:spPr>
          <a:xfrm>
            <a:off x="20" y="1841412"/>
            <a:ext cx="3979197" cy="5016586"/>
          </a:xfrm>
          <a:custGeom>
            <a:avLst/>
            <a:gdLst/>
            <a:ahLst/>
            <a:cxnLst/>
            <a:rect l="l" t="t" r="r" b="b"/>
            <a:pathLst>
              <a:path w="3958391" h="4808550">
                <a:moveTo>
                  <a:pt x="1130737" y="1268"/>
                </a:moveTo>
                <a:cubicBezTo>
                  <a:pt x="1511837" y="13752"/>
                  <a:pt x="1903175" y="118732"/>
                  <a:pt x="2288137" y="330915"/>
                </a:cubicBezTo>
                <a:cubicBezTo>
                  <a:pt x="3664944" y="1089786"/>
                  <a:pt x="4426594" y="2909285"/>
                  <a:pt x="3643399" y="4204334"/>
                </a:cubicBezTo>
                <a:cubicBezTo>
                  <a:pt x="3459833" y="4507867"/>
                  <a:pt x="3219629" y="4660926"/>
                  <a:pt x="2944782" y="4788439"/>
                </a:cubicBezTo>
                <a:lnTo>
                  <a:pt x="2899152" y="4808550"/>
                </a:lnTo>
                <a:lnTo>
                  <a:pt x="0" y="4808550"/>
                </a:lnTo>
                <a:lnTo>
                  <a:pt x="0" y="244579"/>
                </a:lnTo>
                <a:lnTo>
                  <a:pt x="77902" y="207282"/>
                </a:lnTo>
                <a:cubicBezTo>
                  <a:pt x="409697" y="62291"/>
                  <a:pt x="765516" y="-10694"/>
                  <a:pt x="1130737" y="1268"/>
                </a:cubicBezTo>
                <a:close/>
              </a:path>
            </a:pathLst>
          </a:custGeom>
        </p:spPr>
      </p:pic>
      <p:sp>
        <p:nvSpPr>
          <p:cNvPr id="33" name="Freeform: Shape 32">
            <a:extLst>
              <a:ext uri="{FF2B5EF4-FFF2-40B4-BE49-F238E27FC236}">
                <a16:creationId xmlns:a16="http://schemas.microsoft.com/office/drawing/2014/main" id="{43D6FC86-C97D-41F7-9F69-5FD01EA5C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577" y="-1"/>
            <a:ext cx="4366423" cy="3629533"/>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5" name="Freeform: Shape 34">
            <a:extLst>
              <a:ext uri="{FF2B5EF4-FFF2-40B4-BE49-F238E27FC236}">
                <a16:creationId xmlns:a16="http://schemas.microsoft.com/office/drawing/2014/main" id="{1149BA8E-E6C8-4AD3-9570-48F8A1AC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53663" y="0"/>
            <a:ext cx="3938337"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DA5EA15-015B-4C5B-86F1-E15E6C34F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71504" y="0"/>
            <a:ext cx="4120496"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55F0E95-8938-AA1B-322A-1AAD63DD0D34}"/>
              </a:ext>
            </a:extLst>
          </p:cNvPr>
          <p:cNvSpPr>
            <a:spLocks noGrp="1"/>
          </p:cNvSpPr>
          <p:nvPr>
            <p:ph type="title"/>
          </p:nvPr>
        </p:nvSpPr>
        <p:spPr>
          <a:xfrm>
            <a:off x="4959351" y="3321595"/>
            <a:ext cx="6588414" cy="1123182"/>
          </a:xfrm>
        </p:spPr>
        <p:txBody>
          <a:bodyPr anchor="b">
            <a:normAutofit/>
          </a:bodyPr>
          <a:lstStyle/>
          <a:p>
            <a:pPr>
              <a:lnSpc>
                <a:spcPct val="120000"/>
              </a:lnSpc>
            </a:pPr>
            <a:r>
              <a:rPr lang="en-CA" sz="2500" dirty="0">
                <a:solidFill>
                  <a:schemeClr val="accent5">
                    <a:lumMod val="75000"/>
                  </a:schemeClr>
                </a:solidFill>
              </a:rPr>
              <a:t>What are Ectothermic </a:t>
            </a:r>
            <a:r>
              <a:rPr lang="en-CA" sz="2500" dirty="0" err="1">
                <a:solidFill>
                  <a:schemeClr val="accent5">
                    <a:lumMod val="75000"/>
                  </a:schemeClr>
                </a:solidFill>
              </a:rPr>
              <a:t>Tetrapods</a:t>
            </a:r>
            <a:r>
              <a:rPr lang="en-CA" sz="2500" dirty="0">
                <a:solidFill>
                  <a:schemeClr val="accent5">
                    <a:lumMod val="75000"/>
                  </a:schemeClr>
                </a:solidFill>
              </a:rPr>
              <a:t>?</a:t>
            </a:r>
          </a:p>
        </p:txBody>
      </p:sp>
      <p:pic>
        <p:nvPicPr>
          <p:cNvPr id="6" name="Content Placeholder 5" descr="A group of frogs on a leaf&#10;&#10;Description automatically generated with medium confidence">
            <a:extLst>
              <a:ext uri="{FF2B5EF4-FFF2-40B4-BE49-F238E27FC236}">
                <a16:creationId xmlns:a16="http://schemas.microsoft.com/office/drawing/2014/main" id="{171FA1A8-5CA4-53B4-95CA-3FDF285D4F9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297" r="14243" b="-2"/>
          <a:stretch/>
        </p:blipFill>
        <p:spPr>
          <a:xfrm>
            <a:off x="8566485" y="1"/>
            <a:ext cx="3625516" cy="3051729"/>
          </a:xfrm>
          <a:custGeom>
            <a:avLst/>
            <a:gdLst/>
            <a:ahLst/>
            <a:cxnLst/>
            <a:rect l="l" t="t" r="r" b="b"/>
            <a:pathLst>
              <a:path w="3577083" h="3010961">
                <a:moveTo>
                  <a:pt x="525796" y="0"/>
                </a:moveTo>
                <a:lnTo>
                  <a:pt x="3083618" y="0"/>
                </a:lnTo>
                <a:lnTo>
                  <a:pt x="3238848" y="113681"/>
                </a:lnTo>
                <a:cubicBezTo>
                  <a:pt x="3347378" y="200626"/>
                  <a:pt x="3444292" y="293564"/>
                  <a:pt x="3528988" y="391785"/>
                </a:cubicBezTo>
                <a:lnTo>
                  <a:pt x="3577083" y="453516"/>
                </a:lnTo>
                <a:lnTo>
                  <a:pt x="3577083" y="2083461"/>
                </a:lnTo>
                <a:lnTo>
                  <a:pt x="3549828" y="2118637"/>
                </a:lnTo>
                <a:cubicBezTo>
                  <a:pt x="3524255" y="2152065"/>
                  <a:pt x="3498324" y="2186586"/>
                  <a:pt x="3472099" y="2222744"/>
                </a:cubicBezTo>
                <a:cubicBezTo>
                  <a:pt x="3071290" y="2775245"/>
                  <a:pt x="2641053" y="3010961"/>
                  <a:pt x="2033556" y="3010961"/>
                </a:cubicBezTo>
                <a:cubicBezTo>
                  <a:pt x="1634857" y="3010961"/>
                  <a:pt x="1342325" y="2818935"/>
                  <a:pt x="941515" y="2526044"/>
                </a:cubicBezTo>
                <a:cubicBezTo>
                  <a:pt x="896738" y="2493317"/>
                  <a:pt x="851961" y="2460984"/>
                  <a:pt x="808615" y="2429754"/>
                </a:cubicBezTo>
                <a:cubicBezTo>
                  <a:pt x="573680" y="2260282"/>
                  <a:pt x="351814" y="2100194"/>
                  <a:pt x="204156" y="1926383"/>
                </a:cubicBezTo>
                <a:cubicBezTo>
                  <a:pt x="62993" y="1760224"/>
                  <a:pt x="0" y="1593511"/>
                  <a:pt x="0" y="1385790"/>
                </a:cubicBezTo>
                <a:cubicBezTo>
                  <a:pt x="0" y="865148"/>
                  <a:pt x="162751" y="397028"/>
                  <a:pt x="458321" y="67626"/>
                </a:cubicBezTo>
                <a:close/>
              </a:path>
            </a:pathLst>
          </a:custGeom>
        </p:spPr>
      </p:pic>
      <p:sp>
        <p:nvSpPr>
          <p:cNvPr id="16" name="Content Placeholder 15">
            <a:extLst>
              <a:ext uri="{FF2B5EF4-FFF2-40B4-BE49-F238E27FC236}">
                <a16:creationId xmlns:a16="http://schemas.microsoft.com/office/drawing/2014/main" id="{C21CF699-1AAD-AAC4-46B7-F83946B3062A}"/>
              </a:ext>
            </a:extLst>
          </p:cNvPr>
          <p:cNvSpPr>
            <a:spLocks noGrp="1"/>
          </p:cNvSpPr>
          <p:nvPr>
            <p:ph idx="1"/>
          </p:nvPr>
        </p:nvSpPr>
        <p:spPr>
          <a:xfrm>
            <a:off x="4959351" y="4444778"/>
            <a:ext cx="6228194" cy="1626083"/>
          </a:xfrm>
        </p:spPr>
        <p:txBody>
          <a:bodyPr>
            <a:normAutofit fontScale="92500" lnSpcReduction="20000"/>
          </a:bodyPr>
          <a:lstStyle/>
          <a:p>
            <a:r>
              <a:rPr lang="en-US" b="1" dirty="0"/>
              <a:t>Ectothermic:</a:t>
            </a:r>
            <a:r>
              <a:rPr lang="en-US" dirty="0"/>
              <a:t> </a:t>
            </a:r>
            <a:r>
              <a:rPr lang="en-US" b="0" i="0" dirty="0">
                <a:solidFill>
                  <a:srgbClr val="202124"/>
                </a:solidFill>
                <a:effectLst/>
              </a:rPr>
              <a:t>animals that rely on heat from their environment to regulate their body temperature</a:t>
            </a:r>
            <a:endParaRPr lang="en-US" dirty="0"/>
          </a:p>
          <a:p>
            <a:r>
              <a:rPr lang="en-US" b="1" dirty="0" err="1"/>
              <a:t>Tetrapods</a:t>
            </a:r>
            <a:r>
              <a:rPr lang="en-US" b="1" dirty="0"/>
              <a:t>:</a:t>
            </a:r>
            <a:r>
              <a:rPr lang="en-US" dirty="0"/>
              <a:t> </a:t>
            </a:r>
            <a:r>
              <a:rPr lang="en-US" b="0" i="0" dirty="0">
                <a:solidFill>
                  <a:srgbClr val="202124"/>
                </a:solidFill>
                <a:effectLst/>
              </a:rPr>
              <a:t>vertebrate animals with four limbs</a:t>
            </a:r>
            <a:endParaRPr lang="en-US" dirty="0"/>
          </a:p>
        </p:txBody>
      </p:sp>
      <p:sp>
        <p:nvSpPr>
          <p:cNvPr id="4" name="Slide Number Placeholder 3">
            <a:extLst>
              <a:ext uri="{FF2B5EF4-FFF2-40B4-BE49-F238E27FC236}">
                <a16:creationId xmlns:a16="http://schemas.microsoft.com/office/drawing/2014/main" id="{884F0462-E551-DF6A-B0D3-0EC37D165D99}"/>
              </a:ext>
            </a:extLst>
          </p:cNvPr>
          <p:cNvSpPr>
            <a:spLocks noGrp="1"/>
          </p:cNvSpPr>
          <p:nvPr>
            <p:ph type="sldNum" sz="quarter" idx="12"/>
          </p:nvPr>
        </p:nvSpPr>
        <p:spPr>
          <a:xfrm>
            <a:off x="10853744" y="6170490"/>
            <a:ext cx="1188720" cy="457200"/>
          </a:xfrm>
        </p:spPr>
        <p:txBody>
          <a:bodyPr>
            <a:normAutofit/>
          </a:bodyPr>
          <a:lstStyle/>
          <a:p>
            <a:pPr algn="l">
              <a:spcAft>
                <a:spcPts val="600"/>
              </a:spcAft>
            </a:pPr>
            <a:fld id="{FAEF9944-A4F6-4C59-AEBD-678D6480B8EA}" type="slidenum">
              <a:rPr lang="en-US" smtClean="0"/>
              <a:pPr algn="l">
                <a:spcAft>
                  <a:spcPts val="600"/>
                </a:spcAft>
              </a:pPr>
              <a:t>4</a:t>
            </a:fld>
            <a:endParaRPr lang="en-US"/>
          </a:p>
        </p:txBody>
      </p:sp>
      <p:sp>
        <p:nvSpPr>
          <p:cNvPr id="7" name="TextBox 6">
            <a:extLst>
              <a:ext uri="{FF2B5EF4-FFF2-40B4-BE49-F238E27FC236}">
                <a16:creationId xmlns:a16="http://schemas.microsoft.com/office/drawing/2014/main" id="{A50313ED-7339-4B2B-6C9F-17779E92578E}"/>
              </a:ext>
            </a:extLst>
          </p:cNvPr>
          <p:cNvSpPr txBox="1"/>
          <p:nvPr/>
        </p:nvSpPr>
        <p:spPr>
          <a:xfrm>
            <a:off x="9421690" y="6870700"/>
            <a:ext cx="2770310"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7" tooltip="https://www.flickr.com/photos/rainforest_harley/232636845/">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
        <p:nvSpPr>
          <p:cNvPr id="10" name="TextBox 9">
            <a:extLst>
              <a:ext uri="{FF2B5EF4-FFF2-40B4-BE49-F238E27FC236}">
                <a16:creationId xmlns:a16="http://schemas.microsoft.com/office/drawing/2014/main" id="{017898D2-6D62-ABBB-33BA-6302692E8D8D}"/>
              </a:ext>
            </a:extLst>
          </p:cNvPr>
          <p:cNvSpPr txBox="1"/>
          <p:nvPr/>
        </p:nvSpPr>
        <p:spPr>
          <a:xfrm>
            <a:off x="6797378" y="6870700"/>
            <a:ext cx="261161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flickr.com/photos/yeomans/81285981/">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9"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spTree>
    <p:extLst>
      <p:ext uri="{BB962C8B-B14F-4D97-AF65-F5344CB8AC3E}">
        <p14:creationId xmlns:p14="http://schemas.microsoft.com/office/powerpoint/2010/main" val="1104333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D4EEB-C465-2834-8C3B-C9DABF9AEC6D}"/>
              </a:ext>
            </a:extLst>
          </p:cNvPr>
          <p:cNvSpPr>
            <a:spLocks noGrp="1"/>
          </p:cNvSpPr>
          <p:nvPr>
            <p:ph type="title"/>
          </p:nvPr>
        </p:nvSpPr>
        <p:spPr/>
        <p:txBody>
          <a:bodyPr>
            <a:normAutofit fontScale="90000"/>
          </a:bodyPr>
          <a:lstStyle/>
          <a:p>
            <a:r>
              <a:rPr lang="en-CA" dirty="0"/>
              <a:t>Why is Regression through the origin necessary for PICs?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8CCDB9-8467-BAC5-9791-45F0079B9DD1}"/>
                  </a:ext>
                </a:extLst>
              </p:cNvPr>
              <p:cNvSpPr>
                <a:spLocks noGrp="1"/>
              </p:cNvSpPr>
              <p:nvPr>
                <p:ph idx="1"/>
              </p:nvPr>
            </p:nvSpPr>
            <p:spPr>
              <a:xfrm>
                <a:off x="1221698" y="2312276"/>
                <a:ext cx="10005935" cy="3651504"/>
              </a:xfrm>
            </p:spPr>
            <p:txBody>
              <a:bodyPr>
                <a:noAutofit/>
              </a:bodyPr>
              <a:lstStyle/>
              <a:p>
                <a:pPr marL="285750" indent="-285750">
                  <a:buFont typeface="Courier New" panose="02070309020205020404" pitchFamily="49" charset="0"/>
                  <a:buChar char="o"/>
                </a:pPr>
                <a:r>
                  <a:rPr lang="en-CA" sz="1600" dirty="0">
                    <a:solidFill>
                      <a:srgbClr val="000000"/>
                    </a:solidFill>
                    <a:effectLst/>
                    <a:ea typeface="Calibri" panose="020F0502020204030204" pitchFamily="34" charset="0"/>
                    <a:cs typeface="Times New Roman" panose="02020603050405020304" pitchFamily="18" charset="0"/>
                  </a:rPr>
                  <a:t>The direction in which the nodes are subtracted (i.e.,</a:t>
                </a:r>
                <a:r>
                  <a:rPr lang="en-CA" sz="1600" i="1" dirty="0">
                    <a:solidFill>
                      <a:srgbClr val="000000"/>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n-C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oMath>
                </a14:m>
                <a:r>
                  <a:rPr lang="en-CA" sz="1600" dirty="0">
                    <a:solidFill>
                      <a:srgbClr val="000000"/>
                    </a:solidFill>
                    <a:effectLst/>
                    <a:ea typeface="Calibri" panose="020F0502020204030204" pitchFamily="34" charset="0"/>
                    <a:cs typeface="Times New Roman" panose="02020603050405020304" pitchFamily="18" charset="0"/>
                  </a:rPr>
                  <a:t> or </a:t>
                </a:r>
                <a14:m>
                  <m:oMath xmlns:m="http://schemas.openxmlformats.org/officeDocument/2006/math">
                    <m:sSub>
                      <m:sSubPr>
                        <m:ctrlPr>
                          <a:rPr lang="en-C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𝑗</m:t>
                        </m:r>
                      </m:sub>
                    </m:s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CA" sz="16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CA" sz="1600" dirty="0">
                    <a:solidFill>
                      <a:srgbClr val="000000"/>
                    </a:solidFill>
                    <a:effectLst/>
                    <a:ea typeface="Times New Roman" panose="02020603050405020304" pitchFamily="18" charset="0"/>
                    <a:cs typeface="Times New Roman" panose="02020603050405020304" pitchFamily="18" charset="0"/>
                  </a:rPr>
                  <a:t>), is arbitrary, causing ambiguity with the sign of the independent contrast</a:t>
                </a:r>
              </a:p>
              <a:p>
                <a:pPr marL="285750" indent="-285750">
                  <a:buFont typeface="Courier New" panose="02070309020205020404" pitchFamily="49" charset="0"/>
                  <a:buChar char="o"/>
                </a:pPr>
                <a:r>
                  <a:rPr lang="en-CA" sz="1600" dirty="0">
                    <a:solidFill>
                      <a:schemeClr val="tx1"/>
                    </a:solidFill>
                    <a:effectLst/>
                    <a:ea typeface="Calibri" panose="020F0502020204030204" pitchFamily="34" charset="0"/>
                  </a:rPr>
                  <a:t>a reflection of all of the contrasts across both axes simultaneously should have no effect on the analyses</a:t>
                </a:r>
              </a:p>
              <a:p>
                <a:endParaRPr lang="en-CA" sz="1600" dirty="0">
                  <a:solidFill>
                    <a:schemeClr val="tx1"/>
                  </a:solidFill>
                  <a:effectLst/>
                  <a:ea typeface="Times New Roman" panose="02020603050405020304" pitchFamily="18" charset="0"/>
                </a:endParaRPr>
              </a:p>
              <a:p>
                <a:pPr marL="285750" indent="-285750">
                  <a:buFont typeface="Courier New" panose="02070309020205020404" pitchFamily="49" charset="0"/>
                  <a:buChar char="o"/>
                </a:pPr>
                <a:r>
                  <a:rPr lang="en-CA" sz="1600" dirty="0">
                    <a:solidFill>
                      <a:srgbClr val="000000"/>
                    </a:solidFill>
                    <a:effectLst/>
                    <a:ea typeface="Calibri" panose="020F0502020204030204" pitchFamily="34" charset="0"/>
                    <a:cs typeface="Times New Roman" panose="02020603050405020304" pitchFamily="18" charset="0"/>
                  </a:rPr>
                  <a:t>PICs and OLS regression have the same degrees of freedom, with the constraint of PICs being that regressions must be passed through the origin</a:t>
                </a:r>
                <a:endParaRPr lang="en-CA" sz="1600" dirty="0">
                  <a:solidFill>
                    <a:srgbClr val="000000"/>
                  </a:solidFill>
                  <a:effectLst/>
                  <a:ea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CA" sz="1600" dirty="0">
                    <a:solidFill>
                      <a:srgbClr val="000000"/>
                    </a:solidFill>
                    <a:effectLst/>
                    <a:ea typeface="Calibri" panose="020F0502020204030204" pitchFamily="34" charset="0"/>
                    <a:cs typeface="Times New Roman" panose="02020603050405020304" pitchFamily="18" charset="0"/>
                  </a:rPr>
                  <a:t>Since </a:t>
                </a:r>
                <a14:m>
                  <m:oMath xmlns:m="http://schemas.openxmlformats.org/officeDocument/2006/math">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CA" sz="16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oMath>
                </a14:m>
                <a:r>
                  <a:rPr lang="en-CA" sz="1600" dirty="0">
                    <a:solidFill>
                      <a:srgbClr val="000000"/>
                    </a:solidFill>
                    <a:effectLst/>
                    <a:ea typeface="Calibri" panose="020F0502020204030204" pitchFamily="34" charset="0"/>
                    <a:cs typeface="Times New Roman" panose="02020603050405020304" pitchFamily="18" charset="0"/>
                  </a:rPr>
                  <a:t> contrasts are available, only one degree of freedom is lost in regression through the origin, whereas two degrees of freedom are lost in OLS for the slope and intercept.</a:t>
                </a:r>
              </a:p>
            </p:txBody>
          </p:sp>
        </mc:Choice>
        <mc:Fallback xmlns="">
          <p:sp>
            <p:nvSpPr>
              <p:cNvPr id="3" name="Content Placeholder 2">
                <a:extLst>
                  <a:ext uri="{FF2B5EF4-FFF2-40B4-BE49-F238E27FC236}">
                    <a16:creationId xmlns:a16="http://schemas.microsoft.com/office/drawing/2014/main" id="{578CCDB9-8467-BAC5-9791-45F0079B9DD1}"/>
                  </a:ext>
                </a:extLst>
              </p:cNvPr>
              <p:cNvSpPr>
                <a:spLocks noGrp="1" noRot="1" noChangeAspect="1" noMove="1" noResize="1" noEditPoints="1" noAdjustHandles="1" noChangeArrowheads="1" noChangeShapeType="1" noTextEdit="1"/>
              </p:cNvSpPr>
              <p:nvPr>
                <p:ph idx="1"/>
              </p:nvPr>
            </p:nvSpPr>
            <p:spPr>
              <a:xfrm>
                <a:off x="1221698" y="2312276"/>
                <a:ext cx="10005935" cy="3651504"/>
              </a:xfrm>
              <a:blipFill>
                <a:blip r:embed="rId2"/>
                <a:stretch>
                  <a:fillRect l="-61" r="-670" b="-12855"/>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8FAE2F60-EF6E-DE7A-B148-6F682B1B477A}"/>
              </a:ext>
            </a:extLst>
          </p:cNvPr>
          <p:cNvSpPr>
            <a:spLocks noGrp="1"/>
          </p:cNvSpPr>
          <p:nvPr>
            <p:ph type="sldNum" sz="quarter" idx="12"/>
          </p:nvPr>
        </p:nvSpPr>
        <p:spPr/>
        <p:txBody>
          <a:bodyPr/>
          <a:lstStyle/>
          <a:p>
            <a:pPr algn="l"/>
            <a:fld id="{FAEF9944-A4F6-4C59-AEBD-678D6480B8EA}" type="slidenum">
              <a:rPr lang="en-US" smtClean="0"/>
              <a:pPr algn="l"/>
              <a:t>40</a:t>
            </a:fld>
            <a:endParaRPr lang="en-US" dirty="0"/>
          </a:p>
        </p:txBody>
      </p:sp>
    </p:spTree>
    <p:extLst>
      <p:ext uri="{BB962C8B-B14F-4D97-AF65-F5344CB8AC3E}">
        <p14:creationId xmlns:p14="http://schemas.microsoft.com/office/powerpoint/2010/main" val="1146398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D10D50-6386-18AF-1C5C-FED697A81D07}"/>
              </a:ext>
            </a:extLst>
          </p:cNvPr>
          <p:cNvSpPr>
            <a:spLocks noGrp="1"/>
          </p:cNvSpPr>
          <p:nvPr>
            <p:ph type="sldNum" sz="quarter" idx="12"/>
          </p:nvPr>
        </p:nvSpPr>
        <p:spPr/>
        <p:txBody>
          <a:bodyPr/>
          <a:lstStyle/>
          <a:p>
            <a:pPr algn="l"/>
            <a:fld id="{FAEF9944-A4F6-4C59-AEBD-678D6480B8EA}" type="slidenum">
              <a:rPr lang="en-US" smtClean="0"/>
              <a:pPr algn="l"/>
              <a:t>41</a:t>
            </a:fld>
            <a:endParaRPr lang="en-US" dirty="0"/>
          </a:p>
        </p:txBody>
      </p:sp>
      <p:pic>
        <p:nvPicPr>
          <p:cNvPr id="3" name="Content Placeholder 4" descr="Chart, box and whisker chart&#10;&#10;Description automatically generated with medium confidence">
            <a:extLst>
              <a:ext uri="{FF2B5EF4-FFF2-40B4-BE49-F238E27FC236}">
                <a16:creationId xmlns:a16="http://schemas.microsoft.com/office/drawing/2014/main" id="{10977462-3B46-062E-C1FD-C3493FCF37BF}"/>
              </a:ext>
            </a:extLst>
          </p:cNvPr>
          <p:cNvPicPr>
            <a:picLocks noChangeAspect="1"/>
          </p:cNvPicPr>
          <p:nvPr/>
        </p:nvPicPr>
        <p:blipFill rotWithShape="1">
          <a:blip r:embed="rId2"/>
          <a:srcRect l="2030" t="1086"/>
          <a:stretch/>
        </p:blipFill>
        <p:spPr bwMode="auto">
          <a:xfrm>
            <a:off x="7337716" y="103894"/>
            <a:ext cx="4719373" cy="5749047"/>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7A33C8-11BD-9B0C-90BC-046FA4954331}"/>
                  </a:ext>
                </a:extLst>
              </p:cNvPr>
              <p:cNvSpPr txBox="1"/>
              <p:nvPr/>
            </p:nvSpPr>
            <p:spPr>
              <a:xfrm>
                <a:off x="41985" y="390246"/>
                <a:ext cx="7403618" cy="523220"/>
              </a:xfrm>
              <a:prstGeom prst="rect">
                <a:avLst/>
              </a:prstGeom>
              <a:noFill/>
            </p:spPr>
            <p:txBody>
              <a:bodyPr wrap="square">
                <a:spAutoFit/>
              </a:bodyPr>
              <a:lstStyle/>
              <a:p>
                <a:r>
                  <a:rPr lang="en-CA" sz="2800" dirty="0"/>
                  <a:t>Phylogenetic Signal (</a:t>
                </a:r>
                <a14:m>
                  <m:oMath xmlns:m="http://schemas.openxmlformats.org/officeDocument/2006/math">
                    <m:r>
                      <a:rPr lang="en-CA" sz="2800" b="1" i="1" smtClean="0">
                        <a:effectLst/>
                        <a:latin typeface="Cambria Math" panose="02040503050406030204" pitchFamily="18" charset="0"/>
                        <a:ea typeface="Calibri" panose="020F0502020204030204" pitchFamily="34" charset="0"/>
                        <a:cs typeface="Times New Roman" panose="02020603050405020304" pitchFamily="18" charset="0"/>
                      </a:rPr>
                      <m:t>𝝀</m:t>
                    </m:r>
                  </m:oMath>
                </a14:m>
                <a:r>
                  <a:rPr lang="en-CA" sz="2800" dirty="0">
                    <a:effectLst/>
                    <a:ea typeface="Times New Roman" panose="02020603050405020304" pitchFamily="18" charset="0"/>
                  </a:rPr>
                  <a:t>): Simple Example</a:t>
                </a:r>
                <a:endParaRPr lang="en-CA" sz="2800" dirty="0"/>
              </a:p>
            </p:txBody>
          </p:sp>
        </mc:Choice>
        <mc:Fallback xmlns="">
          <p:sp>
            <p:nvSpPr>
              <p:cNvPr id="5" name="TextBox 4">
                <a:extLst>
                  <a:ext uri="{FF2B5EF4-FFF2-40B4-BE49-F238E27FC236}">
                    <a16:creationId xmlns:a16="http://schemas.microsoft.com/office/drawing/2014/main" id="{457A33C8-11BD-9B0C-90BC-046FA4954331}"/>
                  </a:ext>
                </a:extLst>
              </p:cNvPr>
              <p:cNvSpPr txBox="1">
                <a:spLocks noRot="1" noChangeAspect="1" noMove="1" noResize="1" noEditPoints="1" noAdjustHandles="1" noChangeArrowheads="1" noChangeShapeType="1" noTextEdit="1"/>
              </p:cNvSpPr>
              <p:nvPr/>
            </p:nvSpPr>
            <p:spPr>
              <a:xfrm>
                <a:off x="41985" y="390246"/>
                <a:ext cx="7403618" cy="523220"/>
              </a:xfrm>
              <a:prstGeom prst="rect">
                <a:avLst/>
              </a:prstGeom>
              <a:blipFill>
                <a:blip r:embed="rId3"/>
                <a:stretch>
                  <a:fillRect l="-1730" t="-9302" b="-33721"/>
                </a:stretch>
              </a:blipFill>
            </p:spPr>
            <p:txBody>
              <a:bodyPr/>
              <a:lstStyle/>
              <a:p>
                <a:r>
                  <a:rPr lang="en-CA">
                    <a:noFill/>
                  </a:rPr>
                  <a:t> </a:t>
                </a:r>
              </a:p>
            </p:txBody>
          </p:sp>
        </mc:Fallback>
      </mc:AlternateContent>
      <p:sp>
        <p:nvSpPr>
          <p:cNvPr id="7" name="TextBox 6">
            <a:extLst>
              <a:ext uri="{FF2B5EF4-FFF2-40B4-BE49-F238E27FC236}">
                <a16:creationId xmlns:a16="http://schemas.microsoft.com/office/drawing/2014/main" id="{89FB60F9-ABE8-4F9E-8B20-2E42D907ED14}"/>
              </a:ext>
            </a:extLst>
          </p:cNvPr>
          <p:cNvSpPr txBox="1"/>
          <p:nvPr/>
        </p:nvSpPr>
        <p:spPr>
          <a:xfrm>
            <a:off x="6610663" y="5909086"/>
            <a:ext cx="5778708" cy="1015663"/>
          </a:xfrm>
          <a:prstGeom prst="rect">
            <a:avLst/>
          </a:prstGeom>
          <a:noFill/>
        </p:spPr>
        <p:txBody>
          <a:bodyPr wrap="square">
            <a:spAutoFit/>
          </a:bodyPr>
          <a:lstStyle/>
          <a:p>
            <a:pPr>
              <a:spcAft>
                <a:spcPts val="1200"/>
              </a:spcAft>
            </a:pPr>
            <a:r>
              <a:rPr lang="en-CA" sz="1200" i="1" dirty="0">
                <a:effectLst/>
                <a:ea typeface="Times New Roman" panose="02020603050405020304" pitchFamily="18" charset="0"/>
              </a:rPr>
              <a:t>Figure: (a) 5 taxa phylogenetic tree, (b) corresponding variance covariance matrix C proportional to expected variance–covariance matrix of the residual error in a PGLS phylogenetic regression model, and (c) Residual error matrix incorporating phylogenetic signal λ. </a:t>
            </a:r>
            <a:r>
              <a:rPr lang="en-CA" sz="1200" i="1" dirty="0">
                <a:ea typeface="Times New Roman" panose="02020603050405020304" pitchFamily="18" charset="0"/>
              </a:rPr>
              <a:t>Retrieved from Revell, 2010. </a:t>
            </a:r>
            <a:endParaRPr lang="en-CA" sz="1200" i="1" dirty="0">
              <a:effectLst/>
              <a:ea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9CBC1A-848C-EBAC-C38F-DE31DBC4CDED}"/>
                  </a:ext>
                </a:extLst>
              </p:cNvPr>
              <p:cNvSpPr txBox="1"/>
              <p:nvPr/>
            </p:nvSpPr>
            <p:spPr>
              <a:xfrm>
                <a:off x="661442" y="1162456"/>
                <a:ext cx="6164704" cy="5043688"/>
              </a:xfrm>
              <a:prstGeom prst="rect">
                <a:avLst/>
              </a:prstGeom>
              <a:noFill/>
            </p:spPr>
            <p:txBody>
              <a:bodyPr wrap="square">
                <a:spAutoFit/>
              </a:bodyPr>
              <a:lstStyle/>
              <a:p>
                <a:pPr marL="285750" indent="-285750">
                  <a:lnSpc>
                    <a:spcPct val="150000"/>
                  </a:lnSpc>
                  <a:buFont typeface="Courier New" panose="02070309020205020404" pitchFamily="49" charset="0"/>
                  <a:buChar char="o"/>
                </a:pPr>
                <a:r>
                  <a:rPr lang="en-CA" dirty="0">
                    <a:solidFill>
                      <a:srgbClr val="000000"/>
                    </a:solidFill>
                    <a:effectLst/>
                    <a:ea typeface="Calibri" panose="020F0502020204030204" pitchFamily="34" charset="0"/>
                  </a:rPr>
                  <a:t>To illustrate the relationship between a phylogenetic tree, the variance-covariance matrix </a:t>
                </a:r>
                <a14:m>
                  <m:oMath xmlns:m="http://schemas.openxmlformats.org/officeDocument/2006/math">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oMath>
                </a14:m>
                <a:r>
                  <a:rPr lang="en-CA" i="1" dirty="0">
                    <a:solidFill>
                      <a:srgbClr val="000000"/>
                    </a:solidFill>
                    <a:effectLst/>
                    <a:ea typeface="Calibri" panose="020F0502020204030204" pitchFamily="34" charset="0"/>
                  </a:rPr>
                  <a:t>, </a:t>
                </a:r>
                <a:r>
                  <a:rPr lang="en-CA" dirty="0">
                    <a:solidFill>
                      <a:srgbClr val="000000"/>
                    </a:solidFill>
                    <a:effectLst/>
                    <a:ea typeface="Calibri" panose="020F0502020204030204" pitchFamily="34" charset="0"/>
                  </a:rPr>
                  <a:t>and a </a:t>
                </a:r>
                <a14:m>
                  <m:oMath xmlns:m="http://schemas.openxmlformats.org/officeDocument/2006/math">
                    <m:r>
                      <a:rPr lang="en-CA" i="1">
                        <a:effectLst/>
                        <a:latin typeface="Cambria Math" panose="02040503050406030204" pitchFamily="18" charset="0"/>
                        <a:ea typeface="Calibri" panose="020F0502020204030204" pitchFamily="34" charset="0"/>
                        <a:cs typeface="Times New Roman" panose="02020603050405020304" pitchFamily="18" charset="0"/>
                      </a:rPr>
                      <m:t>𝜆</m:t>
                    </m:r>
                  </m:oMath>
                </a14:m>
                <a:r>
                  <a:rPr lang="en-CA" dirty="0">
                    <a:solidFill>
                      <a:srgbClr val="000000"/>
                    </a:solidFill>
                    <a:effectLst/>
                    <a:ea typeface="Calibri" panose="020F0502020204030204" pitchFamily="34" charset="0"/>
                  </a:rPr>
                  <a:t> transformed variance-covariance matrix </a:t>
                </a:r>
                <a14:m>
                  <m:oMath xmlns:m="http://schemas.openxmlformats.org/officeDocument/2006/math">
                    <m:sSub>
                      <m:sSubPr>
                        <m:ctrlPr>
                          <a:rPr lang="en-CA" i="1">
                            <a:effectLst/>
                            <a:latin typeface="Cambria Math" panose="02040503050406030204" pitchFamily="18" charset="0"/>
                            <a:cs typeface="Times New Roman" panose="02020603050405020304" pitchFamily="18" charset="0"/>
                          </a:rPr>
                        </m:ctrlPr>
                      </m:sSubPr>
                      <m:e>
                        <m:r>
                          <a:rPr lang="en-CA"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n-CA" i="1">
                            <a:effectLst/>
                            <a:latin typeface="Cambria Math" panose="02040503050406030204" pitchFamily="18" charset="0"/>
                            <a:ea typeface="Calibri" panose="020F0502020204030204" pitchFamily="34" charset="0"/>
                            <a:cs typeface="Times New Roman" panose="02020603050405020304" pitchFamily="18" charset="0"/>
                          </a:rPr>
                          <m:t>𝜆</m:t>
                        </m:r>
                      </m:sub>
                    </m:sSub>
                  </m:oMath>
                </a14:m>
                <a:r>
                  <a:rPr lang="en-CA" dirty="0">
                    <a:solidFill>
                      <a:srgbClr val="000000"/>
                    </a:solidFill>
                    <a:effectLst/>
                    <a:ea typeface="Times New Roman" panose="02020603050405020304" pitchFamily="18" charset="0"/>
                  </a:rPr>
                  <a:t>,</a:t>
                </a:r>
                <a:r>
                  <a:rPr lang="en-CA" dirty="0">
                    <a:solidFill>
                      <a:srgbClr val="000000"/>
                    </a:solidFill>
                    <a:effectLst/>
                    <a:ea typeface="Calibri" panose="020F0502020204030204" pitchFamily="34" charset="0"/>
                  </a:rPr>
                  <a:t> a simple example containing five taxa is provided </a:t>
                </a:r>
              </a:p>
              <a:p>
                <a:pPr marL="285750" indent="-285750">
                  <a:lnSpc>
                    <a:spcPct val="150000"/>
                  </a:lnSpc>
                  <a:buFont typeface="Courier New" panose="02070309020205020404" pitchFamily="49" charset="0"/>
                  <a:buChar char="o"/>
                </a:pPr>
                <a14:m>
                  <m:oMath xmlns:m="http://schemas.openxmlformats.org/officeDocument/2006/math">
                    <m:r>
                      <a:rPr lang="en-CA" i="1" smtClean="0">
                        <a:effectLst/>
                        <a:latin typeface="Cambria Math" panose="02040503050406030204" pitchFamily="18" charset="0"/>
                        <a:ea typeface="Calibri" panose="020F0502020204030204" pitchFamily="34" charset="0"/>
                        <a:cs typeface="Times New Roman" panose="02020603050405020304" pitchFamily="18" charset="0"/>
                      </a:rPr>
                      <m:t>𝜆</m:t>
                    </m:r>
                  </m:oMath>
                </a14:m>
                <a:r>
                  <a:rPr lang="en-CA" dirty="0">
                    <a:solidFill>
                      <a:srgbClr val="000000"/>
                    </a:solidFill>
                    <a:effectLst/>
                    <a:ea typeface="Calibri" panose="020F0502020204030204" pitchFamily="34" charset="0"/>
                  </a:rPr>
                  <a:t> is simultaneously estimated with the regression parameters in a PGLS analyses, where the structure of the residuals shows phylogenetic signal, and not the original variables themselves</a:t>
                </a:r>
              </a:p>
              <a:p>
                <a:pPr marL="285750" indent="-285750">
                  <a:lnSpc>
                    <a:spcPct val="150000"/>
                  </a:lnSpc>
                  <a:buFont typeface="Courier New" panose="02070309020205020404" pitchFamily="49" charset="0"/>
                  <a:buChar char="o"/>
                </a:pPr>
                <a:r>
                  <a:rPr lang="en-CA" dirty="0">
                    <a:solidFill>
                      <a:srgbClr val="000000"/>
                    </a:solidFill>
                    <a:effectLst/>
                    <a:ea typeface="Calibri" panose="020F0502020204030204" pitchFamily="34" charset="0"/>
                    <a:cs typeface="Times New Roman" panose="02020603050405020304" pitchFamily="18" charset="0"/>
                  </a:rPr>
                  <a:t>Essentially, </a:t>
                </a:r>
                <a14:m>
                  <m:oMath xmlns:m="http://schemas.openxmlformats.org/officeDocument/2006/math">
                    <m:r>
                      <a:rPr lang="en-CA" i="1">
                        <a:effectLst/>
                        <a:latin typeface="Cambria Math" panose="02040503050406030204" pitchFamily="18" charset="0"/>
                        <a:ea typeface="Calibri" panose="020F0502020204030204" pitchFamily="34" charset="0"/>
                        <a:cs typeface="Times New Roman" panose="02020603050405020304" pitchFamily="18" charset="0"/>
                      </a:rPr>
                      <m:t>𝜆</m:t>
                    </m:r>
                  </m:oMath>
                </a14:m>
                <a:r>
                  <a:rPr lang="en-CA" dirty="0">
                    <a:solidFill>
                      <a:srgbClr val="000000"/>
                    </a:solidFill>
                    <a:effectLst/>
                    <a:ea typeface="Calibri" panose="020F0502020204030204" pitchFamily="34" charset="0"/>
                    <a:cs typeface="Times New Roman" panose="02020603050405020304" pitchFamily="18" charset="0"/>
                  </a:rPr>
                  <a:t> </a:t>
                </a:r>
                <a:r>
                  <a:rPr lang="en-CA" dirty="0">
                    <a:solidFill>
                      <a:srgbClr val="000000"/>
                    </a:solidFill>
                    <a:effectLst/>
                    <a:ea typeface="Calibri" panose="020F0502020204030204" pitchFamily="34" charset="0"/>
                  </a:rPr>
                  <a:t>in the case of a regression model</a:t>
                </a:r>
                <a:r>
                  <a:rPr lang="en-CA" dirty="0">
                    <a:solidFill>
                      <a:srgbClr val="000000"/>
                    </a:solidFill>
                    <a:effectLst/>
                    <a:ea typeface="Calibri" panose="020F0502020204030204" pitchFamily="34" charset="0"/>
                    <a:cs typeface="Times New Roman" panose="02020603050405020304" pitchFamily="18" charset="0"/>
                  </a:rPr>
                  <a:t>,</a:t>
                </a:r>
                <a:r>
                  <a:rPr lang="en-CA" dirty="0">
                    <a:solidFill>
                      <a:srgbClr val="000000"/>
                    </a:solidFill>
                    <a:effectLst/>
                    <a:ea typeface="Calibri" panose="020F0502020204030204" pitchFamily="34" charset="0"/>
                  </a:rPr>
                  <a:t> is the transformation of the phylogeny that ensures the best fit of trait data to a B</a:t>
                </a:r>
                <a:r>
                  <a:rPr lang="en-CA" dirty="0">
                    <a:solidFill>
                      <a:srgbClr val="000000"/>
                    </a:solidFill>
                    <a:effectLst/>
                    <a:ea typeface="Calibri" panose="020F0502020204030204" pitchFamily="34" charset="0"/>
                    <a:cs typeface="Times New Roman" panose="02020603050405020304" pitchFamily="18" charset="0"/>
                  </a:rPr>
                  <a:t>rownian motion</a:t>
                </a:r>
                <a:endParaRPr lang="en-CA" dirty="0"/>
              </a:p>
            </p:txBody>
          </p:sp>
        </mc:Choice>
        <mc:Fallback xmlns="">
          <p:sp>
            <p:nvSpPr>
              <p:cNvPr id="9" name="TextBox 8">
                <a:extLst>
                  <a:ext uri="{FF2B5EF4-FFF2-40B4-BE49-F238E27FC236}">
                    <a16:creationId xmlns:a16="http://schemas.microsoft.com/office/drawing/2014/main" id="{2B9CBC1A-848C-EBAC-C38F-DE31DBC4CDED}"/>
                  </a:ext>
                </a:extLst>
              </p:cNvPr>
              <p:cNvSpPr txBox="1">
                <a:spLocks noRot="1" noChangeAspect="1" noMove="1" noResize="1" noEditPoints="1" noAdjustHandles="1" noChangeArrowheads="1" noChangeShapeType="1" noTextEdit="1"/>
              </p:cNvSpPr>
              <p:nvPr/>
            </p:nvSpPr>
            <p:spPr>
              <a:xfrm>
                <a:off x="661442" y="1162456"/>
                <a:ext cx="6164704" cy="5043688"/>
              </a:xfrm>
              <a:prstGeom prst="rect">
                <a:avLst/>
              </a:prstGeom>
              <a:blipFill>
                <a:blip r:embed="rId4"/>
                <a:stretch>
                  <a:fillRect l="-692" r="-1484" b="-1088"/>
                </a:stretch>
              </a:blipFill>
            </p:spPr>
            <p:txBody>
              <a:bodyPr/>
              <a:lstStyle/>
              <a:p>
                <a:r>
                  <a:rPr lang="en-CA">
                    <a:noFill/>
                  </a:rPr>
                  <a:t> </a:t>
                </a:r>
              </a:p>
            </p:txBody>
          </p:sp>
        </mc:Fallback>
      </mc:AlternateContent>
    </p:spTree>
    <p:extLst>
      <p:ext uri="{BB962C8B-B14F-4D97-AF65-F5344CB8AC3E}">
        <p14:creationId xmlns:p14="http://schemas.microsoft.com/office/powerpoint/2010/main" val="593706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FA3C-83DC-944D-A9E8-A4C1C26CA169}"/>
              </a:ext>
            </a:extLst>
          </p:cNvPr>
          <p:cNvSpPr>
            <a:spLocks noGrp="1"/>
          </p:cNvSpPr>
          <p:nvPr>
            <p:ph type="title"/>
          </p:nvPr>
        </p:nvSpPr>
        <p:spPr/>
        <p:txBody>
          <a:bodyPr/>
          <a:lstStyle/>
          <a:p>
            <a:r>
              <a:rPr lang="en-CA" dirty="0"/>
              <a:t>Model Standardized Residuals</a:t>
            </a:r>
          </a:p>
        </p:txBody>
      </p:sp>
      <p:sp>
        <p:nvSpPr>
          <p:cNvPr id="3" name="Slide Number Placeholder 2">
            <a:extLst>
              <a:ext uri="{FF2B5EF4-FFF2-40B4-BE49-F238E27FC236}">
                <a16:creationId xmlns:a16="http://schemas.microsoft.com/office/drawing/2014/main" id="{5F97D819-4CAB-32A1-58CE-7FD974DCBCC5}"/>
              </a:ext>
            </a:extLst>
          </p:cNvPr>
          <p:cNvSpPr>
            <a:spLocks noGrp="1"/>
          </p:cNvSpPr>
          <p:nvPr>
            <p:ph type="sldNum" sz="quarter" idx="12"/>
          </p:nvPr>
        </p:nvSpPr>
        <p:spPr/>
        <p:txBody>
          <a:bodyPr/>
          <a:lstStyle/>
          <a:p>
            <a:pPr algn="l"/>
            <a:fld id="{FAEF9944-A4F6-4C59-AEBD-678D6480B8EA}" type="slidenum">
              <a:rPr lang="en-US" smtClean="0"/>
              <a:pPr algn="l"/>
              <a:t>42</a:t>
            </a:fld>
            <a:endParaRPr lang="en-US" dirty="0"/>
          </a:p>
        </p:txBody>
      </p:sp>
      <p:pic>
        <p:nvPicPr>
          <p:cNvPr id="4" name="Picture 3" descr="Chart, box and whisker chart&#10;&#10;Description automatically generated">
            <a:extLst>
              <a:ext uri="{FF2B5EF4-FFF2-40B4-BE49-F238E27FC236}">
                <a16:creationId xmlns:a16="http://schemas.microsoft.com/office/drawing/2014/main" id="{7086AEAD-880F-8BC0-90B0-E7F9E8ED55F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129"/>
          <a:stretch/>
        </p:blipFill>
        <p:spPr bwMode="auto">
          <a:xfrm>
            <a:off x="854598" y="2327893"/>
            <a:ext cx="5241402" cy="3121031"/>
          </a:xfrm>
          <a:prstGeom prst="rect">
            <a:avLst/>
          </a:prstGeom>
          <a:ln>
            <a:noFill/>
          </a:ln>
          <a:extLst>
            <a:ext uri="{53640926-AAD7-44D8-BBD7-CCE9431645EC}">
              <a14:shadowObscured xmlns:a14="http://schemas.microsoft.com/office/drawing/2010/main"/>
            </a:ext>
          </a:extLst>
        </p:spPr>
      </p:pic>
      <p:pic>
        <p:nvPicPr>
          <p:cNvPr id="5" name="Picture 4" descr="Chart, box and whisker chart&#10;&#10;Description automatically generated">
            <a:extLst>
              <a:ext uri="{FF2B5EF4-FFF2-40B4-BE49-F238E27FC236}">
                <a16:creationId xmlns:a16="http://schemas.microsoft.com/office/drawing/2014/main" id="{61C4662F-2FE3-2E45-A46E-CE17BE78DB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860" y="2327893"/>
            <a:ext cx="4963542" cy="3121031"/>
          </a:xfrm>
          <a:prstGeom prst="rect">
            <a:avLst/>
          </a:prstGeom>
        </p:spPr>
      </p:pic>
    </p:spTree>
    <p:extLst>
      <p:ext uri="{BB962C8B-B14F-4D97-AF65-F5344CB8AC3E}">
        <p14:creationId xmlns:p14="http://schemas.microsoft.com/office/powerpoint/2010/main" val="3376555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FA3C-83DC-944D-A9E8-A4C1C26CA169}"/>
              </a:ext>
            </a:extLst>
          </p:cNvPr>
          <p:cNvSpPr>
            <a:spLocks noGrp="1"/>
          </p:cNvSpPr>
          <p:nvPr>
            <p:ph type="title"/>
          </p:nvPr>
        </p:nvSpPr>
        <p:spPr/>
        <p:txBody>
          <a:bodyPr/>
          <a:lstStyle/>
          <a:p>
            <a:r>
              <a:rPr lang="en-CA" dirty="0"/>
              <a:t>Model Standardized Residuals</a:t>
            </a:r>
          </a:p>
        </p:txBody>
      </p:sp>
      <p:sp>
        <p:nvSpPr>
          <p:cNvPr id="3" name="Slide Number Placeholder 2">
            <a:extLst>
              <a:ext uri="{FF2B5EF4-FFF2-40B4-BE49-F238E27FC236}">
                <a16:creationId xmlns:a16="http://schemas.microsoft.com/office/drawing/2014/main" id="{5F97D819-4CAB-32A1-58CE-7FD974DCBCC5}"/>
              </a:ext>
            </a:extLst>
          </p:cNvPr>
          <p:cNvSpPr>
            <a:spLocks noGrp="1"/>
          </p:cNvSpPr>
          <p:nvPr>
            <p:ph type="sldNum" sz="quarter" idx="12"/>
          </p:nvPr>
        </p:nvSpPr>
        <p:spPr/>
        <p:txBody>
          <a:bodyPr/>
          <a:lstStyle/>
          <a:p>
            <a:pPr algn="l"/>
            <a:fld id="{FAEF9944-A4F6-4C59-AEBD-678D6480B8EA}" type="slidenum">
              <a:rPr lang="en-US" smtClean="0"/>
              <a:pPr algn="l"/>
              <a:t>43</a:t>
            </a:fld>
            <a:endParaRPr lang="en-US" dirty="0"/>
          </a:p>
        </p:txBody>
      </p:sp>
      <p:pic>
        <p:nvPicPr>
          <p:cNvPr id="6" name="Picture 5" descr="Chart, box and whisker chart&#10;&#10;Description automatically generated">
            <a:extLst>
              <a:ext uri="{FF2B5EF4-FFF2-40B4-BE49-F238E27FC236}">
                <a16:creationId xmlns:a16="http://schemas.microsoft.com/office/drawing/2014/main" id="{0C784F69-863A-3849-8908-92FB208708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799" y="2353424"/>
            <a:ext cx="5747065" cy="3402799"/>
          </a:xfrm>
          <a:prstGeom prst="rect">
            <a:avLst/>
          </a:prstGeom>
        </p:spPr>
      </p:pic>
    </p:spTree>
    <p:extLst>
      <p:ext uri="{BB962C8B-B14F-4D97-AF65-F5344CB8AC3E}">
        <p14:creationId xmlns:p14="http://schemas.microsoft.com/office/powerpoint/2010/main" val="2726471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3E5D9-1C04-1C35-B785-6308FBCE24E2}"/>
              </a:ext>
            </a:extLst>
          </p:cNvPr>
          <p:cNvSpPr>
            <a:spLocks noGrp="1"/>
          </p:cNvSpPr>
          <p:nvPr>
            <p:ph type="title"/>
          </p:nvPr>
        </p:nvSpPr>
        <p:spPr/>
        <p:txBody>
          <a:bodyPr/>
          <a:lstStyle/>
          <a:p>
            <a:r>
              <a:rPr lang="en-CA" dirty="0"/>
              <a:t>R Functions and Packages</a:t>
            </a:r>
          </a:p>
        </p:txBody>
      </p:sp>
      <p:sp>
        <p:nvSpPr>
          <p:cNvPr id="3" name="Content Placeholder 2">
            <a:extLst>
              <a:ext uri="{FF2B5EF4-FFF2-40B4-BE49-F238E27FC236}">
                <a16:creationId xmlns:a16="http://schemas.microsoft.com/office/drawing/2014/main" id="{F4F7E332-3E03-2A05-B560-ABF980A11305}"/>
              </a:ext>
            </a:extLst>
          </p:cNvPr>
          <p:cNvSpPr>
            <a:spLocks noGrp="1"/>
          </p:cNvSpPr>
          <p:nvPr>
            <p:ph idx="1"/>
          </p:nvPr>
        </p:nvSpPr>
        <p:spPr>
          <a:xfrm>
            <a:off x="1536492" y="2312276"/>
            <a:ext cx="9154319" cy="3256570"/>
          </a:xfrm>
        </p:spPr>
        <p:txBody>
          <a:bodyPr/>
          <a:lstStyle/>
          <a:p>
            <a:pPr marL="285750" indent="-285750">
              <a:buFont typeface="Courier New" panose="02070309020205020404" pitchFamily="49" charset="0"/>
              <a:buChar char="o"/>
            </a:pPr>
            <a:r>
              <a:rPr lang="en-CA" sz="1800" dirty="0">
                <a:solidFill>
                  <a:schemeClr val="tx1"/>
                </a:solidFill>
                <a:effectLst/>
                <a:ea typeface="Calibri" panose="020F0502020204030204" pitchFamily="34" charset="0"/>
              </a:rPr>
              <a:t>PICs were performed using the “pic” function from the </a:t>
            </a:r>
            <a:r>
              <a:rPr lang="en-CA" sz="1800" dirty="0">
                <a:solidFill>
                  <a:schemeClr val="tx1"/>
                </a:solidFill>
                <a:effectLst/>
                <a:ea typeface="Calibri" panose="020F0502020204030204" pitchFamily="34" charset="0"/>
                <a:cs typeface="Times New Roman" panose="02020603050405020304" pitchFamily="18" charset="0"/>
              </a:rPr>
              <a:t>“</a:t>
            </a:r>
            <a:r>
              <a:rPr lang="en-CA" sz="1800" dirty="0">
                <a:solidFill>
                  <a:schemeClr val="tx1"/>
                </a:solidFill>
                <a:effectLst/>
                <a:ea typeface="Calibri" panose="020F0502020204030204" pitchFamily="34" charset="0"/>
              </a:rPr>
              <a:t>ape</a:t>
            </a:r>
            <a:r>
              <a:rPr lang="en-CA" sz="1800" dirty="0">
                <a:solidFill>
                  <a:schemeClr val="tx1"/>
                </a:solidFill>
                <a:effectLst/>
                <a:ea typeface="Calibri" panose="020F0502020204030204" pitchFamily="34" charset="0"/>
                <a:cs typeface="Times New Roman" panose="02020603050405020304" pitchFamily="18" charset="0"/>
              </a:rPr>
              <a:t>”</a:t>
            </a:r>
            <a:r>
              <a:rPr lang="en-CA" sz="1800" dirty="0">
                <a:solidFill>
                  <a:schemeClr val="tx1"/>
                </a:solidFill>
                <a:effectLst/>
                <a:ea typeface="Calibri" panose="020F0502020204030204" pitchFamily="34" charset="0"/>
              </a:rPr>
              <a:t> package in R. </a:t>
            </a:r>
          </a:p>
          <a:p>
            <a:pPr marL="285750" indent="-285750">
              <a:buFont typeface="Courier New" panose="02070309020205020404" pitchFamily="49" charset="0"/>
              <a:buChar char="o"/>
            </a:pPr>
            <a:r>
              <a:rPr lang="en-CA" sz="1800" dirty="0">
                <a:solidFill>
                  <a:schemeClr val="tx1"/>
                </a:solidFill>
                <a:effectLst/>
                <a:ea typeface="Calibri" panose="020F0502020204030204" pitchFamily="34" charset="0"/>
              </a:rPr>
              <a:t>PGLS was performed using the “</a:t>
            </a:r>
            <a:r>
              <a:rPr lang="en-CA" sz="1800" dirty="0" err="1">
                <a:solidFill>
                  <a:schemeClr val="tx1"/>
                </a:solidFill>
                <a:effectLst/>
                <a:ea typeface="Calibri" panose="020F0502020204030204" pitchFamily="34" charset="0"/>
              </a:rPr>
              <a:t>pgls</a:t>
            </a:r>
            <a:r>
              <a:rPr lang="en-CA" sz="1800" dirty="0">
                <a:solidFill>
                  <a:schemeClr val="tx1"/>
                </a:solidFill>
                <a:effectLst/>
                <a:ea typeface="Calibri" panose="020F0502020204030204" pitchFamily="34" charset="0"/>
              </a:rPr>
              <a:t>” function from the “caper” package in R. </a:t>
            </a:r>
          </a:p>
          <a:p>
            <a:pPr marL="285750" indent="-285750">
              <a:buFont typeface="Courier New" panose="02070309020205020404" pitchFamily="49" charset="0"/>
              <a:buChar char="o"/>
            </a:pPr>
            <a:r>
              <a:rPr lang="en-CA" sz="1800" dirty="0">
                <a:solidFill>
                  <a:schemeClr val="tx1"/>
                </a:solidFill>
                <a:effectLst/>
                <a:ea typeface="Calibri" panose="020F0502020204030204" pitchFamily="34" charset="0"/>
              </a:rPr>
              <a:t>General data and tree transformations and cleaning were performed using “</a:t>
            </a:r>
            <a:r>
              <a:rPr lang="en-CA" sz="1800" dirty="0" err="1">
                <a:solidFill>
                  <a:schemeClr val="tx1"/>
                </a:solidFill>
                <a:effectLst/>
                <a:ea typeface="Calibri" panose="020F0502020204030204" pitchFamily="34" charset="0"/>
              </a:rPr>
              <a:t>phytools</a:t>
            </a:r>
            <a:r>
              <a:rPr lang="en-CA" sz="1800" dirty="0">
                <a:solidFill>
                  <a:schemeClr val="tx1"/>
                </a:solidFill>
                <a:effectLst/>
                <a:ea typeface="Calibri" panose="020F0502020204030204" pitchFamily="34" charset="0"/>
              </a:rPr>
              <a:t>” “ape</a:t>
            </a:r>
            <a:r>
              <a:rPr lang="en-CA" sz="1800" dirty="0">
                <a:solidFill>
                  <a:schemeClr val="tx1"/>
                </a:solidFill>
                <a:effectLst/>
                <a:ea typeface="Calibri" panose="020F0502020204030204" pitchFamily="34" charset="0"/>
                <a:cs typeface="Times New Roman" panose="02020603050405020304" pitchFamily="18" charset="0"/>
              </a:rPr>
              <a:t>”, and “</a:t>
            </a:r>
            <a:r>
              <a:rPr lang="en-CA" sz="1800" dirty="0" err="1">
                <a:solidFill>
                  <a:schemeClr val="tx1"/>
                </a:solidFill>
                <a:effectLst/>
                <a:ea typeface="Calibri" panose="020F0502020204030204" pitchFamily="34" charset="0"/>
                <a:cs typeface="Times New Roman" panose="02020603050405020304" pitchFamily="18" charset="0"/>
              </a:rPr>
              <a:t>geiger</a:t>
            </a:r>
            <a:r>
              <a:rPr lang="en-CA" sz="1800" dirty="0">
                <a:solidFill>
                  <a:schemeClr val="tx1"/>
                </a:solidFill>
                <a:effectLst/>
                <a:ea typeface="Calibri" panose="020F0502020204030204" pitchFamily="34" charset="0"/>
                <a:cs typeface="Times New Roman" panose="02020603050405020304" pitchFamily="18" charset="0"/>
              </a:rPr>
              <a:t>” </a:t>
            </a:r>
            <a:r>
              <a:rPr lang="en-CA" sz="1800" dirty="0">
                <a:solidFill>
                  <a:schemeClr val="tx1"/>
                </a:solidFill>
                <a:effectLst/>
                <a:ea typeface="Calibri" panose="020F0502020204030204" pitchFamily="34" charset="0"/>
              </a:rPr>
              <a:t>packages.</a:t>
            </a:r>
            <a:r>
              <a:rPr lang="en-CA" sz="1800" dirty="0">
                <a:solidFill>
                  <a:schemeClr val="tx1"/>
                </a:solidFill>
                <a:effectLst/>
                <a:ea typeface="Calibri" panose="020F0502020204030204" pitchFamily="34" charset="0"/>
                <a:cs typeface="Times New Roman" panose="02020603050405020304" pitchFamily="18" charset="0"/>
              </a:rPr>
              <a:t> </a:t>
            </a:r>
            <a:endParaRPr lang="en-CA" dirty="0">
              <a:solidFill>
                <a:schemeClr val="tx1"/>
              </a:solidFill>
            </a:endParaRPr>
          </a:p>
        </p:txBody>
      </p:sp>
      <p:sp>
        <p:nvSpPr>
          <p:cNvPr id="4" name="Slide Number Placeholder 3">
            <a:extLst>
              <a:ext uri="{FF2B5EF4-FFF2-40B4-BE49-F238E27FC236}">
                <a16:creationId xmlns:a16="http://schemas.microsoft.com/office/drawing/2014/main" id="{A6A97F1F-3EB9-9CD0-730B-C21AD1CB718C}"/>
              </a:ext>
            </a:extLst>
          </p:cNvPr>
          <p:cNvSpPr>
            <a:spLocks noGrp="1"/>
          </p:cNvSpPr>
          <p:nvPr>
            <p:ph type="sldNum" sz="quarter" idx="12"/>
          </p:nvPr>
        </p:nvSpPr>
        <p:spPr/>
        <p:txBody>
          <a:bodyPr/>
          <a:lstStyle/>
          <a:p>
            <a:pPr algn="l"/>
            <a:fld id="{FAEF9944-A4F6-4C59-AEBD-678D6480B8EA}" type="slidenum">
              <a:rPr lang="en-US" smtClean="0"/>
              <a:pPr algn="l"/>
              <a:t>44</a:t>
            </a:fld>
            <a:endParaRPr lang="en-US" dirty="0"/>
          </a:p>
        </p:txBody>
      </p:sp>
    </p:spTree>
    <p:extLst>
      <p:ext uri="{BB962C8B-B14F-4D97-AF65-F5344CB8AC3E}">
        <p14:creationId xmlns:p14="http://schemas.microsoft.com/office/powerpoint/2010/main" val="3202808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442325"/>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45</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2378923" y="1184320"/>
            <a:ext cx="6615175"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1.a) Body Mass and Longevity</a:t>
            </a:r>
          </a:p>
        </p:txBody>
      </p:sp>
      <p:pic>
        <p:nvPicPr>
          <p:cNvPr id="10" name="Picture 9" descr="Chart, scatter chart&#10;&#10;Description automatically generated">
            <a:extLst>
              <a:ext uri="{FF2B5EF4-FFF2-40B4-BE49-F238E27FC236}">
                <a16:creationId xmlns:a16="http://schemas.microsoft.com/office/drawing/2014/main" id="{4071888A-70C9-55CC-2B29-BEF5DBBB1D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7" y="2382921"/>
            <a:ext cx="4162076" cy="3890464"/>
          </a:xfrm>
          <a:prstGeom prst="rect">
            <a:avLst/>
          </a:prstGeom>
        </p:spPr>
      </p:pic>
      <p:pic>
        <p:nvPicPr>
          <p:cNvPr id="12" name="Picture 11">
            <a:extLst>
              <a:ext uri="{FF2B5EF4-FFF2-40B4-BE49-F238E27FC236}">
                <a16:creationId xmlns:a16="http://schemas.microsoft.com/office/drawing/2014/main" id="{8541ED20-4AE3-94C5-ABFD-5791C50A24B5}"/>
              </a:ext>
            </a:extLst>
          </p:cNvPr>
          <p:cNvPicPr>
            <a:picLocks noChangeAspect="1"/>
          </p:cNvPicPr>
          <p:nvPr/>
        </p:nvPicPr>
        <p:blipFill>
          <a:blip r:embed="rId4"/>
          <a:stretch>
            <a:fillRect/>
          </a:stretch>
        </p:blipFill>
        <p:spPr>
          <a:xfrm>
            <a:off x="5423240" y="2382922"/>
            <a:ext cx="5787007" cy="3890464"/>
          </a:xfrm>
          <a:prstGeom prst="rect">
            <a:avLst/>
          </a:prstGeom>
        </p:spPr>
      </p:pic>
    </p:spTree>
    <p:extLst>
      <p:ext uri="{BB962C8B-B14F-4D97-AF65-F5344CB8AC3E}">
        <p14:creationId xmlns:p14="http://schemas.microsoft.com/office/powerpoint/2010/main" val="757204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442325"/>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46</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2378923" y="1184320"/>
            <a:ext cx="7669497"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1.b) Body Mass and Rate of Aging</a:t>
            </a:r>
          </a:p>
        </p:txBody>
      </p:sp>
      <p:pic>
        <p:nvPicPr>
          <p:cNvPr id="7" name="Picture 6" descr="Chart, scatter chart&#10;&#10;Description automatically generated">
            <a:extLst>
              <a:ext uri="{FF2B5EF4-FFF2-40B4-BE49-F238E27FC236}">
                <a16:creationId xmlns:a16="http://schemas.microsoft.com/office/drawing/2014/main" id="{4DD69E24-0AE3-DDBE-4ECD-F83680CE82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33"/>
          <a:stretch/>
        </p:blipFill>
        <p:spPr bwMode="auto">
          <a:xfrm>
            <a:off x="876913" y="2382921"/>
            <a:ext cx="4257822" cy="3890464"/>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D593BED-D7A3-CE20-8A34-907FB93A214E}"/>
              </a:ext>
            </a:extLst>
          </p:cNvPr>
          <p:cNvPicPr>
            <a:picLocks noChangeAspect="1"/>
          </p:cNvPicPr>
          <p:nvPr/>
        </p:nvPicPr>
        <p:blipFill>
          <a:blip r:embed="rId4"/>
          <a:stretch>
            <a:fillRect/>
          </a:stretch>
        </p:blipFill>
        <p:spPr>
          <a:xfrm>
            <a:off x="5692723" y="2382921"/>
            <a:ext cx="5449298" cy="3890464"/>
          </a:xfrm>
          <a:prstGeom prst="rect">
            <a:avLst/>
          </a:prstGeom>
        </p:spPr>
      </p:pic>
    </p:spTree>
    <p:extLst>
      <p:ext uri="{BB962C8B-B14F-4D97-AF65-F5344CB8AC3E}">
        <p14:creationId xmlns:p14="http://schemas.microsoft.com/office/powerpoint/2010/main" val="28262577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584732"/>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47</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1686394" y="1225440"/>
            <a:ext cx="8237095"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2.a) Annual Fecundity and Longevity</a:t>
            </a:r>
          </a:p>
        </p:txBody>
      </p:sp>
      <p:pic>
        <p:nvPicPr>
          <p:cNvPr id="4" name="Picture 3" descr="Chart, scatter chart&#10;&#10;Description automatically generated">
            <a:extLst>
              <a:ext uri="{FF2B5EF4-FFF2-40B4-BE49-F238E27FC236}">
                <a16:creationId xmlns:a16="http://schemas.microsoft.com/office/drawing/2014/main" id="{D4C31ECC-A7C3-7805-86F7-E5C4FCAC3C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514" b="1889"/>
          <a:stretch/>
        </p:blipFill>
        <p:spPr bwMode="auto">
          <a:xfrm>
            <a:off x="797634" y="2382921"/>
            <a:ext cx="4471633" cy="391337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14CC490-D438-1EB3-43E0-ADF1BCC12657}"/>
              </a:ext>
            </a:extLst>
          </p:cNvPr>
          <p:cNvPicPr>
            <a:picLocks noChangeAspect="1"/>
          </p:cNvPicPr>
          <p:nvPr/>
        </p:nvPicPr>
        <p:blipFill>
          <a:blip r:embed="rId3"/>
          <a:stretch>
            <a:fillRect/>
          </a:stretch>
        </p:blipFill>
        <p:spPr>
          <a:xfrm>
            <a:off x="5588920" y="2382921"/>
            <a:ext cx="5805446" cy="3913370"/>
          </a:xfrm>
          <a:prstGeom prst="rect">
            <a:avLst/>
          </a:prstGeom>
        </p:spPr>
      </p:pic>
    </p:spTree>
    <p:extLst>
      <p:ext uri="{BB962C8B-B14F-4D97-AF65-F5344CB8AC3E}">
        <p14:creationId xmlns:p14="http://schemas.microsoft.com/office/powerpoint/2010/main" val="2981868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442325"/>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48</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1686394" y="1225440"/>
            <a:ext cx="9044079"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2.b) Annual Fecundity and Rate of Aging</a:t>
            </a:r>
          </a:p>
        </p:txBody>
      </p:sp>
      <p:pic>
        <p:nvPicPr>
          <p:cNvPr id="4" name="Picture 3">
            <a:extLst>
              <a:ext uri="{FF2B5EF4-FFF2-40B4-BE49-F238E27FC236}">
                <a16:creationId xmlns:a16="http://schemas.microsoft.com/office/drawing/2014/main" id="{CDDD5F93-5365-0C4D-0080-38D11A3D63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10" y="2382922"/>
            <a:ext cx="4367623" cy="3852550"/>
          </a:xfrm>
          <a:prstGeom prst="rect">
            <a:avLst/>
          </a:prstGeom>
        </p:spPr>
      </p:pic>
      <p:pic>
        <p:nvPicPr>
          <p:cNvPr id="9" name="Picture 8">
            <a:extLst>
              <a:ext uri="{FF2B5EF4-FFF2-40B4-BE49-F238E27FC236}">
                <a16:creationId xmlns:a16="http://schemas.microsoft.com/office/drawing/2014/main" id="{2035EC73-799F-64AD-1657-E71A1AA76875}"/>
              </a:ext>
            </a:extLst>
          </p:cNvPr>
          <p:cNvPicPr>
            <a:picLocks noChangeAspect="1"/>
          </p:cNvPicPr>
          <p:nvPr/>
        </p:nvPicPr>
        <p:blipFill>
          <a:blip r:embed="rId3"/>
          <a:stretch>
            <a:fillRect/>
          </a:stretch>
        </p:blipFill>
        <p:spPr>
          <a:xfrm>
            <a:off x="5720378" y="2382921"/>
            <a:ext cx="5758113" cy="3852551"/>
          </a:xfrm>
          <a:prstGeom prst="rect">
            <a:avLst/>
          </a:prstGeom>
        </p:spPr>
      </p:pic>
    </p:spTree>
    <p:extLst>
      <p:ext uri="{BB962C8B-B14F-4D97-AF65-F5344CB8AC3E}">
        <p14:creationId xmlns:p14="http://schemas.microsoft.com/office/powerpoint/2010/main" val="2488698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442325"/>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49</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1454047" y="1225440"/>
            <a:ext cx="8439462"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3.a) Age at First Repro. and Longevity</a:t>
            </a:r>
          </a:p>
        </p:txBody>
      </p:sp>
      <p:pic>
        <p:nvPicPr>
          <p:cNvPr id="10" name="Picture 9" descr="Chart, scatter chart&#10;&#10;Description automatically generated">
            <a:extLst>
              <a:ext uri="{FF2B5EF4-FFF2-40B4-BE49-F238E27FC236}">
                <a16:creationId xmlns:a16="http://schemas.microsoft.com/office/drawing/2014/main" id="{B6F784E6-B0CA-33A5-B3F2-11AD1C5CD5D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760"/>
          <a:stretch/>
        </p:blipFill>
        <p:spPr bwMode="auto">
          <a:xfrm>
            <a:off x="1148194" y="2382921"/>
            <a:ext cx="4319623" cy="3864369"/>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AE67D03-E424-4D45-E6D7-D364577F1863}"/>
              </a:ext>
            </a:extLst>
          </p:cNvPr>
          <p:cNvPicPr>
            <a:picLocks noChangeAspect="1"/>
          </p:cNvPicPr>
          <p:nvPr/>
        </p:nvPicPr>
        <p:blipFill>
          <a:blip r:embed="rId3"/>
          <a:stretch>
            <a:fillRect/>
          </a:stretch>
        </p:blipFill>
        <p:spPr>
          <a:xfrm>
            <a:off x="5845451" y="2382921"/>
            <a:ext cx="5618440" cy="3864369"/>
          </a:xfrm>
          <a:prstGeom prst="rect">
            <a:avLst/>
          </a:prstGeom>
        </p:spPr>
      </p:pic>
    </p:spTree>
    <p:extLst>
      <p:ext uri="{BB962C8B-B14F-4D97-AF65-F5344CB8AC3E}">
        <p14:creationId xmlns:p14="http://schemas.microsoft.com/office/powerpoint/2010/main" val="266070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E8CC-15A1-4DE0-0304-9A81A452298A}"/>
              </a:ext>
            </a:extLst>
          </p:cNvPr>
          <p:cNvSpPr>
            <a:spLocks noGrp="1"/>
          </p:cNvSpPr>
          <p:nvPr>
            <p:ph type="title"/>
          </p:nvPr>
        </p:nvSpPr>
        <p:spPr/>
        <p:txBody>
          <a:bodyPr>
            <a:normAutofit fontScale="90000"/>
          </a:bodyPr>
          <a:lstStyle/>
          <a:p>
            <a:r>
              <a:rPr lang="en-US" dirty="0">
                <a:solidFill>
                  <a:schemeClr val="accent5">
                    <a:lumMod val="75000"/>
                  </a:schemeClr>
                </a:solidFill>
              </a:rPr>
              <a:t>Senescence in Ectothermic </a:t>
            </a:r>
            <a:r>
              <a:rPr lang="en-US" dirty="0" err="1">
                <a:solidFill>
                  <a:schemeClr val="accent5">
                    <a:lumMod val="75000"/>
                  </a:schemeClr>
                </a:solidFill>
              </a:rPr>
              <a:t>Tetrapods</a:t>
            </a:r>
            <a:endParaRPr lang="en-US" dirty="0">
              <a:solidFill>
                <a:schemeClr val="accent5">
                  <a:lumMod val="75000"/>
                </a:schemeClr>
              </a:solidFill>
            </a:endParaRPr>
          </a:p>
        </p:txBody>
      </p:sp>
      <p:sp>
        <p:nvSpPr>
          <p:cNvPr id="3" name="Content Placeholder 2">
            <a:extLst>
              <a:ext uri="{FF2B5EF4-FFF2-40B4-BE49-F238E27FC236}">
                <a16:creationId xmlns:a16="http://schemas.microsoft.com/office/drawing/2014/main" id="{8A616ECD-2997-886C-0E7C-9B853D226549}"/>
              </a:ext>
            </a:extLst>
          </p:cNvPr>
          <p:cNvSpPr>
            <a:spLocks noGrp="1"/>
          </p:cNvSpPr>
          <p:nvPr>
            <p:ph idx="1"/>
          </p:nvPr>
        </p:nvSpPr>
        <p:spPr>
          <a:xfrm>
            <a:off x="719528" y="2518986"/>
            <a:ext cx="6753069" cy="3651504"/>
          </a:xfrm>
        </p:spPr>
        <p:txBody>
          <a:bodyPr>
            <a:normAutofit fontScale="92500" lnSpcReduction="20000"/>
          </a:bodyPr>
          <a:lstStyle/>
          <a:p>
            <a:pPr marL="285750" indent="-285750">
              <a:buFont typeface="Courier New" panose="02070309020205020404" pitchFamily="49" charset="0"/>
              <a:buChar char="o"/>
            </a:pPr>
            <a:r>
              <a:rPr lang="en-CA" sz="1800" dirty="0">
                <a:solidFill>
                  <a:srgbClr val="000000"/>
                </a:solidFill>
                <a:effectLst/>
                <a:ea typeface="Calibri" panose="020F0502020204030204" pitchFamily="34" charset="0"/>
              </a:rPr>
              <a:t>Ectothermic </a:t>
            </a:r>
            <a:r>
              <a:rPr lang="en-CA" sz="1800" dirty="0" err="1">
                <a:solidFill>
                  <a:srgbClr val="000000"/>
                </a:solidFill>
                <a:effectLst/>
                <a:ea typeface="Calibri" panose="020F0502020204030204" pitchFamily="34" charset="0"/>
              </a:rPr>
              <a:t>tetrapods</a:t>
            </a:r>
            <a:r>
              <a:rPr lang="en-CA" sz="1800" dirty="0">
                <a:solidFill>
                  <a:srgbClr val="000000"/>
                </a:solidFill>
                <a:effectLst/>
                <a:ea typeface="Calibri" panose="020F0502020204030204" pitchFamily="34" charset="0"/>
              </a:rPr>
              <a:t> among the longest-lived animals on record </a:t>
            </a:r>
          </a:p>
          <a:p>
            <a:pPr marL="285750" indent="-285750">
              <a:buFont typeface="Courier New" panose="02070309020205020404" pitchFamily="49" charset="0"/>
              <a:buChar char="o"/>
            </a:pPr>
            <a:r>
              <a:rPr lang="en-CA" dirty="0">
                <a:solidFill>
                  <a:srgbClr val="000000"/>
                </a:solidFill>
                <a:ea typeface="Calibri" panose="020F0502020204030204" pitchFamily="34" charset="0"/>
              </a:rPr>
              <a:t>L</a:t>
            </a:r>
            <a:r>
              <a:rPr lang="en-CA" dirty="0">
                <a:solidFill>
                  <a:srgbClr val="000000"/>
                </a:solidFill>
                <a:effectLst/>
                <a:ea typeface="Calibri" panose="020F0502020204030204" pitchFamily="34" charset="0"/>
              </a:rPr>
              <a:t>ongevity estimated to be more than 100 years</a:t>
            </a:r>
          </a:p>
          <a:p>
            <a:pPr marL="285750" indent="-285750">
              <a:buFont typeface="Courier New" panose="02070309020205020404" pitchFamily="49" charset="0"/>
              <a:buChar char="o"/>
            </a:pPr>
            <a:r>
              <a:rPr lang="en-CA" dirty="0">
                <a:solidFill>
                  <a:srgbClr val="000000"/>
                </a:solidFill>
                <a:ea typeface="Calibri" panose="020F0502020204030204" pitchFamily="34" charset="0"/>
              </a:rPr>
              <a:t>L</a:t>
            </a:r>
            <a:r>
              <a:rPr lang="en-CA" sz="1800" dirty="0">
                <a:solidFill>
                  <a:srgbClr val="000000"/>
                </a:solidFill>
                <a:effectLst/>
                <a:ea typeface="Calibri" panose="020F0502020204030204" pitchFamily="34" charset="0"/>
              </a:rPr>
              <a:t>ow and even negligible mortality rates</a:t>
            </a:r>
          </a:p>
          <a:p>
            <a:pPr marL="285750" indent="-285750">
              <a:buFont typeface="Courier New" panose="02070309020205020404" pitchFamily="49" charset="0"/>
              <a:buChar char="o"/>
            </a:pPr>
            <a:r>
              <a:rPr lang="en-CA" sz="1800" dirty="0">
                <a:solidFill>
                  <a:srgbClr val="000000"/>
                </a:solidFill>
                <a:effectLst/>
                <a:ea typeface="Calibri" panose="020F0502020204030204" pitchFamily="34" charset="0"/>
              </a:rPr>
              <a:t>Studies of aging and longevity are critical for understanding evolutionary and ecological factors contributing to senescence</a:t>
            </a:r>
          </a:p>
          <a:p>
            <a:pPr marL="285750" indent="-285750">
              <a:buFont typeface="Courier New" panose="02070309020205020404" pitchFamily="49" charset="0"/>
              <a:buChar char="o"/>
            </a:pPr>
            <a:r>
              <a:rPr lang="en-CA" sz="1800" dirty="0">
                <a:solidFill>
                  <a:srgbClr val="000000"/>
                </a:solidFill>
                <a:effectLst/>
                <a:ea typeface="Calibri" panose="020F0502020204030204" pitchFamily="34" charset="0"/>
              </a:rPr>
              <a:t>Lack of comparative analyses of mortality trajectories in ectothermic </a:t>
            </a:r>
            <a:r>
              <a:rPr lang="en-CA" sz="1800" dirty="0" err="1">
                <a:solidFill>
                  <a:srgbClr val="000000"/>
                </a:solidFill>
                <a:effectLst/>
                <a:ea typeface="Calibri" panose="020F0502020204030204" pitchFamily="34" charset="0"/>
              </a:rPr>
              <a:t>tetrapods</a:t>
            </a:r>
            <a:endParaRPr lang="en-CA" sz="1800" dirty="0">
              <a:solidFill>
                <a:srgbClr val="000000"/>
              </a:solidFill>
              <a:effectLst/>
              <a:ea typeface="Calibri" panose="020F0502020204030204" pitchFamily="34" charset="0"/>
            </a:endParaRPr>
          </a:p>
        </p:txBody>
      </p:sp>
      <p:sp>
        <p:nvSpPr>
          <p:cNvPr id="4" name="Slide Number Placeholder 3">
            <a:extLst>
              <a:ext uri="{FF2B5EF4-FFF2-40B4-BE49-F238E27FC236}">
                <a16:creationId xmlns:a16="http://schemas.microsoft.com/office/drawing/2014/main" id="{60123DC4-DAE9-5BEA-9A29-D648435E1C42}"/>
              </a:ext>
            </a:extLst>
          </p:cNvPr>
          <p:cNvSpPr>
            <a:spLocks noGrp="1"/>
          </p:cNvSpPr>
          <p:nvPr>
            <p:ph type="sldNum" sz="quarter" idx="12"/>
          </p:nvPr>
        </p:nvSpPr>
        <p:spPr/>
        <p:txBody>
          <a:bodyPr/>
          <a:lstStyle/>
          <a:p>
            <a:pPr algn="l"/>
            <a:fld id="{FAEF9944-A4F6-4C59-AEBD-678D6480B8EA}" type="slidenum">
              <a:rPr lang="en-US" smtClean="0"/>
              <a:pPr algn="l"/>
              <a:t>5</a:t>
            </a:fld>
            <a:endParaRPr lang="en-US"/>
          </a:p>
        </p:txBody>
      </p:sp>
      <p:pic>
        <p:nvPicPr>
          <p:cNvPr id="10244" name="Picture 4" descr="Diverse aging rates in ectothermic tetrapods provide insights for the  evolution of aging and longevity | Science">
            <a:extLst>
              <a:ext uri="{FF2B5EF4-FFF2-40B4-BE49-F238E27FC236}">
                <a16:creationId xmlns:a16="http://schemas.microsoft.com/office/drawing/2014/main" id="{954CCAE7-A32A-B0B7-F801-2E31BA1E2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2597" y="2357690"/>
            <a:ext cx="4394285" cy="3246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5FCB0F-4AD4-736C-FB0E-C6CEE6EFDE3E}"/>
              </a:ext>
            </a:extLst>
          </p:cNvPr>
          <p:cNvSpPr txBox="1"/>
          <p:nvPr/>
        </p:nvSpPr>
        <p:spPr>
          <a:xfrm>
            <a:off x="7472597" y="5656412"/>
            <a:ext cx="4309672" cy="461665"/>
          </a:xfrm>
          <a:prstGeom prst="rect">
            <a:avLst/>
          </a:prstGeom>
          <a:noFill/>
        </p:spPr>
        <p:txBody>
          <a:bodyPr wrap="square" rtlCol="0">
            <a:spAutoFit/>
          </a:bodyPr>
          <a:lstStyle/>
          <a:p>
            <a:r>
              <a:rPr lang="en-CA" sz="1200" b="1" i="1" dirty="0"/>
              <a:t>Figure 1: </a:t>
            </a:r>
            <a:r>
              <a:rPr lang="en-US" sz="1200" b="0" i="1" dirty="0">
                <a:solidFill>
                  <a:srgbClr val="212529"/>
                </a:solidFill>
                <a:effectLst/>
                <a:latin typeface="Source Sans Pro" panose="020B0503030403020204" pitchFamily="34" charset="0"/>
              </a:rPr>
              <a:t>A </a:t>
            </a:r>
            <a:r>
              <a:rPr lang="en-US" sz="1200" b="0" i="1" dirty="0" err="1">
                <a:solidFill>
                  <a:srgbClr val="212529"/>
                </a:solidFill>
                <a:effectLst/>
                <a:latin typeface="Source Sans Pro" panose="020B0503030403020204" pitchFamily="34" charset="0"/>
              </a:rPr>
              <a:t>Sternotherus</a:t>
            </a:r>
            <a:r>
              <a:rPr lang="en-US" sz="1200" b="0" i="1" dirty="0">
                <a:solidFill>
                  <a:srgbClr val="212529"/>
                </a:solidFill>
                <a:effectLst/>
                <a:latin typeface="Source Sans Pro" panose="020B0503030403020204" pitchFamily="34" charset="0"/>
              </a:rPr>
              <a:t> </a:t>
            </a:r>
            <a:r>
              <a:rPr lang="en-US" sz="1200" b="0" i="1" dirty="0" err="1">
                <a:solidFill>
                  <a:srgbClr val="212529"/>
                </a:solidFill>
                <a:effectLst/>
                <a:latin typeface="Source Sans Pro" panose="020B0503030403020204" pitchFamily="34" charset="0"/>
              </a:rPr>
              <a:t>odoratus</a:t>
            </a:r>
            <a:r>
              <a:rPr lang="en-US" sz="1200" b="0" i="1" dirty="0">
                <a:solidFill>
                  <a:srgbClr val="212529"/>
                </a:solidFill>
                <a:effectLst/>
                <a:latin typeface="Source Sans Pro" panose="020B0503030403020204" pitchFamily="34" charset="0"/>
              </a:rPr>
              <a:t> with a healthy cap of algae in Spring Lake, Texas. Retrieved from Reinke, et al., 2022. </a:t>
            </a:r>
            <a:endParaRPr lang="en-CA" sz="1200" i="1" dirty="0"/>
          </a:p>
        </p:txBody>
      </p:sp>
    </p:spTree>
    <p:extLst>
      <p:ext uri="{BB962C8B-B14F-4D97-AF65-F5344CB8AC3E}">
        <p14:creationId xmlns:p14="http://schemas.microsoft.com/office/powerpoint/2010/main" val="4185919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EC90B-2849-7739-D240-56FAAA815D58}"/>
              </a:ext>
            </a:extLst>
          </p:cNvPr>
          <p:cNvSpPr>
            <a:spLocks noGrp="1"/>
          </p:cNvSpPr>
          <p:nvPr>
            <p:ph type="title"/>
          </p:nvPr>
        </p:nvSpPr>
        <p:spPr>
          <a:xfrm>
            <a:off x="3271893" y="-442325"/>
            <a:ext cx="8770571" cy="1345269"/>
          </a:xfrm>
        </p:spPr>
        <p:txBody>
          <a:bodyPr/>
          <a:lstStyle/>
          <a:p>
            <a:r>
              <a:rPr lang="en-CA" dirty="0"/>
              <a:t>Leverage and Influence</a:t>
            </a:r>
          </a:p>
        </p:txBody>
      </p:sp>
      <p:sp>
        <p:nvSpPr>
          <p:cNvPr id="3" name="Slide Number Placeholder 2">
            <a:extLst>
              <a:ext uri="{FF2B5EF4-FFF2-40B4-BE49-F238E27FC236}">
                <a16:creationId xmlns:a16="http://schemas.microsoft.com/office/drawing/2014/main" id="{E2D8C64F-A2E7-ABCE-BD66-21E80EE3D2E5}"/>
              </a:ext>
            </a:extLst>
          </p:cNvPr>
          <p:cNvSpPr>
            <a:spLocks noGrp="1"/>
          </p:cNvSpPr>
          <p:nvPr>
            <p:ph type="sldNum" sz="quarter" idx="12"/>
          </p:nvPr>
        </p:nvSpPr>
        <p:spPr/>
        <p:txBody>
          <a:bodyPr/>
          <a:lstStyle/>
          <a:p>
            <a:pPr algn="l"/>
            <a:fld id="{FAEF9944-A4F6-4C59-AEBD-678D6480B8EA}" type="slidenum">
              <a:rPr lang="en-US" smtClean="0"/>
              <a:pPr algn="l"/>
              <a:t>50</a:t>
            </a:fld>
            <a:endParaRPr lang="en-US" dirty="0"/>
          </a:p>
        </p:txBody>
      </p:sp>
      <p:sp>
        <p:nvSpPr>
          <p:cNvPr id="6" name="TextBox 5">
            <a:extLst>
              <a:ext uri="{FF2B5EF4-FFF2-40B4-BE49-F238E27FC236}">
                <a16:creationId xmlns:a16="http://schemas.microsoft.com/office/drawing/2014/main" id="{0D769C9C-D4A4-425B-4301-561506E78CC2}"/>
              </a:ext>
            </a:extLst>
          </p:cNvPr>
          <p:cNvSpPr txBox="1"/>
          <p:nvPr/>
        </p:nvSpPr>
        <p:spPr>
          <a:xfrm>
            <a:off x="1454046" y="1225440"/>
            <a:ext cx="9276427" cy="4924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CA" sz="2600" b="1" spc="300" dirty="0">
                <a:solidFill>
                  <a:schemeClr val="tx1"/>
                </a:solidFill>
                <a:latin typeface="+mj-lt"/>
              </a:rPr>
              <a:t>3.b) Age at First Repro. and Rate of Aging</a:t>
            </a:r>
          </a:p>
        </p:txBody>
      </p:sp>
      <p:pic>
        <p:nvPicPr>
          <p:cNvPr id="5" name="Picture 4" descr="Chart, scatter chart&#10;&#10;Description automatically generated">
            <a:extLst>
              <a:ext uri="{FF2B5EF4-FFF2-40B4-BE49-F238E27FC236}">
                <a16:creationId xmlns:a16="http://schemas.microsoft.com/office/drawing/2014/main" id="{9F1704A1-6FBA-1992-075D-52BCA5AD42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8947" y="2382921"/>
            <a:ext cx="4325891" cy="3864369"/>
          </a:xfrm>
          <a:prstGeom prst="rect">
            <a:avLst/>
          </a:prstGeom>
        </p:spPr>
      </p:pic>
      <p:pic>
        <p:nvPicPr>
          <p:cNvPr id="8" name="Picture 7">
            <a:extLst>
              <a:ext uri="{FF2B5EF4-FFF2-40B4-BE49-F238E27FC236}">
                <a16:creationId xmlns:a16="http://schemas.microsoft.com/office/drawing/2014/main" id="{A089A52D-F6A3-742D-77EC-4C3FCAB3AB7A}"/>
              </a:ext>
            </a:extLst>
          </p:cNvPr>
          <p:cNvPicPr>
            <a:picLocks noChangeAspect="1"/>
          </p:cNvPicPr>
          <p:nvPr/>
        </p:nvPicPr>
        <p:blipFill>
          <a:blip r:embed="rId3"/>
          <a:stretch>
            <a:fillRect/>
          </a:stretch>
        </p:blipFill>
        <p:spPr>
          <a:xfrm>
            <a:off x="5719150" y="2382921"/>
            <a:ext cx="5718345" cy="3864369"/>
          </a:xfrm>
          <a:prstGeom prst="rect">
            <a:avLst/>
          </a:prstGeom>
        </p:spPr>
      </p:pic>
    </p:spTree>
    <p:extLst>
      <p:ext uri="{BB962C8B-B14F-4D97-AF65-F5344CB8AC3E}">
        <p14:creationId xmlns:p14="http://schemas.microsoft.com/office/powerpoint/2010/main" val="2321873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935376-8507-1CDB-F1C9-68182CE6D284}"/>
              </a:ext>
            </a:extLst>
          </p:cNvPr>
          <p:cNvSpPr>
            <a:spLocks noGrp="1"/>
          </p:cNvSpPr>
          <p:nvPr>
            <p:ph type="sldNum" sz="quarter" idx="12"/>
          </p:nvPr>
        </p:nvSpPr>
        <p:spPr/>
        <p:txBody>
          <a:bodyPr/>
          <a:lstStyle/>
          <a:p>
            <a:pPr algn="l"/>
            <a:fld id="{FAEF9944-A4F6-4C59-AEBD-678D6480B8EA}" type="slidenum">
              <a:rPr lang="en-US" smtClean="0"/>
              <a:pPr algn="l"/>
              <a:t>51</a:t>
            </a:fld>
            <a:endParaRPr lang="en-US" dirty="0"/>
          </a:p>
        </p:txBody>
      </p:sp>
      <p:pic>
        <p:nvPicPr>
          <p:cNvPr id="2050" name="Picture 2" descr="Plant &amp; Animal Classification Guide (Biological Taxonomy) – Fauna Facts">
            <a:extLst>
              <a:ext uri="{FF2B5EF4-FFF2-40B4-BE49-F238E27FC236}">
                <a16:creationId xmlns:a16="http://schemas.microsoft.com/office/drawing/2014/main" id="{ED42C230-8F09-D6EF-196A-48D3FAFBE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544" y="104030"/>
            <a:ext cx="6296770" cy="62967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D5CC98-2DBE-0F5E-7827-9035C4015300}"/>
              </a:ext>
            </a:extLst>
          </p:cNvPr>
          <p:cNvSpPr txBox="1"/>
          <p:nvPr/>
        </p:nvSpPr>
        <p:spPr>
          <a:xfrm>
            <a:off x="3013544" y="6432016"/>
            <a:ext cx="7751438" cy="276999"/>
          </a:xfrm>
          <a:prstGeom prst="rect">
            <a:avLst/>
          </a:prstGeom>
          <a:noFill/>
        </p:spPr>
        <p:txBody>
          <a:bodyPr wrap="square" rtlCol="0">
            <a:spAutoFit/>
          </a:bodyPr>
          <a:lstStyle/>
          <a:p>
            <a:r>
              <a:rPr lang="en-CA" sz="1200" dirty="0"/>
              <a:t>Figure retrieved from https://faunafacts.com/classification-of-living-things/</a:t>
            </a:r>
          </a:p>
        </p:txBody>
      </p:sp>
    </p:spTree>
    <p:extLst>
      <p:ext uri="{BB962C8B-B14F-4D97-AF65-F5344CB8AC3E}">
        <p14:creationId xmlns:p14="http://schemas.microsoft.com/office/powerpoint/2010/main" val="1403039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F1BF1-897C-60BA-92E2-808709981A8F}"/>
              </a:ext>
            </a:extLst>
          </p:cNvPr>
          <p:cNvSpPr>
            <a:spLocks noGrp="1"/>
          </p:cNvSpPr>
          <p:nvPr>
            <p:ph type="title"/>
          </p:nvPr>
        </p:nvSpPr>
        <p:spPr>
          <a:xfrm>
            <a:off x="1578799" y="652082"/>
            <a:ext cx="9596529" cy="1345269"/>
          </a:xfrm>
        </p:spPr>
        <p:txBody>
          <a:bodyPr>
            <a:normAutofit fontScale="90000"/>
          </a:bodyPr>
          <a:lstStyle/>
          <a:p>
            <a:r>
              <a:rPr lang="en-CA" dirty="0">
                <a:solidFill>
                  <a:schemeClr val="accent5">
                    <a:lumMod val="75000"/>
                  </a:schemeClr>
                </a:solidFill>
              </a:rPr>
              <a:t>Phylogenetic Comparative Methods (PCMs)</a:t>
            </a:r>
          </a:p>
        </p:txBody>
      </p:sp>
      <p:sp>
        <p:nvSpPr>
          <p:cNvPr id="3" name="Content Placeholder 2">
            <a:extLst>
              <a:ext uri="{FF2B5EF4-FFF2-40B4-BE49-F238E27FC236}">
                <a16:creationId xmlns:a16="http://schemas.microsoft.com/office/drawing/2014/main" id="{663C6226-890A-36C8-400C-17FB847F1D5A}"/>
              </a:ext>
            </a:extLst>
          </p:cNvPr>
          <p:cNvSpPr>
            <a:spLocks noGrp="1"/>
          </p:cNvSpPr>
          <p:nvPr>
            <p:ph idx="1"/>
          </p:nvPr>
        </p:nvSpPr>
        <p:spPr>
          <a:xfrm>
            <a:off x="959370" y="2462177"/>
            <a:ext cx="10350710" cy="4028563"/>
          </a:xfrm>
        </p:spPr>
        <p:txBody>
          <a:bodyPr>
            <a:noAutofit/>
          </a:bodyPr>
          <a:lstStyle/>
          <a:p>
            <a:pPr marL="285750" indent="-285750">
              <a:lnSpc>
                <a:spcPct val="150000"/>
              </a:lnSpc>
              <a:buFont typeface="Courier New" panose="02070309020205020404" pitchFamily="49" charset="0"/>
              <a:buChar char="o"/>
            </a:pPr>
            <a:r>
              <a:rPr lang="en-CA" sz="1600" dirty="0">
                <a:solidFill>
                  <a:schemeClr val="tx1"/>
                </a:solidFill>
                <a:effectLst/>
                <a:ea typeface="Calibri" panose="020F0502020204030204" pitchFamily="34" charset="0"/>
              </a:rPr>
              <a:t>Comparative analyses involving phylogenetic information typically require the use of </a:t>
            </a:r>
            <a:r>
              <a:rPr lang="en-CA" sz="1600" b="1" dirty="0">
                <a:solidFill>
                  <a:schemeClr val="tx1"/>
                </a:solidFill>
                <a:effectLst/>
                <a:ea typeface="Calibri" panose="020F0502020204030204" pitchFamily="34" charset="0"/>
              </a:rPr>
              <a:t>phylogenetic comparative methods (PCMs) </a:t>
            </a:r>
          </a:p>
          <a:p>
            <a:pPr marL="285750" indent="-285750">
              <a:lnSpc>
                <a:spcPct val="150000"/>
              </a:lnSpc>
              <a:buFont typeface="Courier New" panose="02070309020205020404" pitchFamily="49" charset="0"/>
              <a:buChar char="o"/>
            </a:pPr>
            <a:endParaRPr lang="en-CA" sz="1600" b="1" dirty="0">
              <a:solidFill>
                <a:schemeClr val="tx1"/>
              </a:solidFill>
              <a:effectLst/>
              <a:ea typeface="Calibri" panose="020F0502020204030204" pitchFamily="34" charset="0"/>
            </a:endParaRPr>
          </a:p>
          <a:p>
            <a:pPr marL="285750" indent="-285750">
              <a:lnSpc>
                <a:spcPct val="150000"/>
              </a:lnSpc>
              <a:buFont typeface="Courier New" panose="02070309020205020404" pitchFamily="49" charset="0"/>
              <a:buChar char="o"/>
            </a:pPr>
            <a:r>
              <a:rPr lang="en-CA" sz="1600" b="1" dirty="0">
                <a:solidFill>
                  <a:schemeClr val="tx1"/>
                </a:solidFill>
                <a:effectLst/>
                <a:ea typeface="Calibri" panose="020F0502020204030204" pitchFamily="34" charset="0"/>
              </a:rPr>
              <a:t>Biological perspective:</a:t>
            </a:r>
            <a:r>
              <a:rPr lang="en-CA" sz="1600" dirty="0">
                <a:solidFill>
                  <a:schemeClr val="tx1"/>
                </a:solidFill>
                <a:effectLst/>
                <a:ea typeface="Calibri" panose="020F0502020204030204" pitchFamily="34" charset="0"/>
              </a:rPr>
              <a:t> address evolutionary hypotheses, answer questions about how specific characteristics of organisms evolved through time or what factors influenced extinction</a:t>
            </a:r>
          </a:p>
          <a:p>
            <a:pPr marL="285750" indent="-285750">
              <a:lnSpc>
                <a:spcPct val="150000"/>
              </a:lnSpc>
              <a:buFont typeface="Courier New" panose="02070309020205020404" pitchFamily="49" charset="0"/>
              <a:buChar char="o"/>
            </a:pPr>
            <a:r>
              <a:rPr lang="en-CA" sz="1600" b="1" dirty="0">
                <a:solidFill>
                  <a:schemeClr val="tx1"/>
                </a:solidFill>
                <a:effectLst/>
                <a:ea typeface="Calibri" panose="020F0502020204030204" pitchFamily="34" charset="0"/>
              </a:rPr>
              <a:t>Statistical perspective: </a:t>
            </a:r>
            <a:r>
              <a:rPr lang="en-CA" sz="1600" dirty="0">
                <a:solidFill>
                  <a:schemeClr val="tx1"/>
                </a:solidFill>
                <a:effectLst/>
                <a:ea typeface="Calibri" panose="020F0502020204030204" pitchFamily="34" charset="0"/>
              </a:rPr>
              <a:t>transform comparative data so as not to violate the assumptions of standard statistical analyses such as regressions or ANOVA</a:t>
            </a:r>
            <a:endParaRPr lang="en-CA" sz="1600" dirty="0">
              <a:solidFill>
                <a:schemeClr val="tx1"/>
              </a:solidFill>
            </a:endParaRPr>
          </a:p>
        </p:txBody>
      </p:sp>
      <p:sp>
        <p:nvSpPr>
          <p:cNvPr id="4" name="Slide Number Placeholder 3">
            <a:extLst>
              <a:ext uri="{FF2B5EF4-FFF2-40B4-BE49-F238E27FC236}">
                <a16:creationId xmlns:a16="http://schemas.microsoft.com/office/drawing/2014/main" id="{8EE02817-A42E-1EEE-7298-BFDA002B1D02}"/>
              </a:ext>
            </a:extLst>
          </p:cNvPr>
          <p:cNvSpPr>
            <a:spLocks noGrp="1"/>
          </p:cNvSpPr>
          <p:nvPr>
            <p:ph type="sldNum" sz="quarter" idx="12"/>
          </p:nvPr>
        </p:nvSpPr>
        <p:spPr/>
        <p:txBody>
          <a:bodyPr/>
          <a:lstStyle/>
          <a:p>
            <a:pPr algn="l"/>
            <a:fld id="{FAEF9944-A4F6-4C59-AEBD-678D6480B8EA}" type="slidenum">
              <a:rPr lang="en-US" smtClean="0"/>
              <a:pPr algn="l"/>
              <a:t>6</a:t>
            </a:fld>
            <a:endParaRPr lang="en-US" dirty="0"/>
          </a:p>
        </p:txBody>
      </p:sp>
    </p:spTree>
    <p:extLst>
      <p:ext uri="{BB962C8B-B14F-4D97-AF65-F5344CB8AC3E}">
        <p14:creationId xmlns:p14="http://schemas.microsoft.com/office/powerpoint/2010/main" val="23954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4CF-1A6E-94A7-1006-79378B03CC89}"/>
              </a:ext>
            </a:extLst>
          </p:cNvPr>
          <p:cNvSpPr>
            <a:spLocks noGrp="1"/>
          </p:cNvSpPr>
          <p:nvPr>
            <p:ph type="title"/>
          </p:nvPr>
        </p:nvSpPr>
        <p:spPr>
          <a:xfrm>
            <a:off x="687049" y="1636926"/>
            <a:ext cx="3227715" cy="2551751"/>
          </a:xfrm>
        </p:spPr>
        <p:txBody>
          <a:bodyPr/>
          <a:lstStyle/>
          <a:p>
            <a:r>
              <a:rPr lang="en-CA" dirty="0"/>
              <a:t>Project Objectives</a:t>
            </a:r>
          </a:p>
        </p:txBody>
      </p:sp>
      <p:graphicFrame>
        <p:nvGraphicFramePr>
          <p:cNvPr id="7" name="Content Placeholder 2">
            <a:extLst>
              <a:ext uri="{FF2B5EF4-FFF2-40B4-BE49-F238E27FC236}">
                <a16:creationId xmlns:a16="http://schemas.microsoft.com/office/drawing/2014/main" id="{3C9F1B5D-3A63-1D33-ED9F-E9A5BE9ABB7C}"/>
              </a:ext>
            </a:extLst>
          </p:cNvPr>
          <p:cNvGraphicFramePr>
            <a:graphicFrameLocks noGrp="1"/>
          </p:cNvGraphicFramePr>
          <p:nvPr>
            <p:ph idx="1"/>
            <p:extLst>
              <p:ext uri="{D42A27DB-BD31-4B8C-83A1-F6EECF244321}">
                <p14:modId xmlns:p14="http://schemas.microsoft.com/office/powerpoint/2010/main" val="2337895176"/>
              </p:ext>
            </p:extLst>
          </p:nvPr>
        </p:nvGraphicFramePr>
        <p:xfrm>
          <a:off x="4555511" y="716030"/>
          <a:ext cx="6949440" cy="5455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FCDE5E1E-D517-E3CB-1CB4-2181C0169553}"/>
              </a:ext>
            </a:extLst>
          </p:cNvPr>
          <p:cNvSpPr>
            <a:spLocks noGrp="1"/>
          </p:cNvSpPr>
          <p:nvPr>
            <p:ph type="body" sz="half" idx="2"/>
          </p:nvPr>
        </p:nvSpPr>
        <p:spPr/>
        <p:txBody>
          <a:bodyPr/>
          <a:lstStyle/>
          <a:p>
            <a:r>
              <a:rPr lang="en-CA" dirty="0"/>
              <a:t> </a:t>
            </a:r>
          </a:p>
        </p:txBody>
      </p:sp>
      <p:sp>
        <p:nvSpPr>
          <p:cNvPr id="5" name="Slide Number Placeholder 4">
            <a:extLst>
              <a:ext uri="{FF2B5EF4-FFF2-40B4-BE49-F238E27FC236}">
                <a16:creationId xmlns:a16="http://schemas.microsoft.com/office/drawing/2014/main" id="{81FFAA6B-8202-B742-3790-C41BB791D7A0}"/>
              </a:ext>
            </a:extLst>
          </p:cNvPr>
          <p:cNvSpPr>
            <a:spLocks noGrp="1"/>
          </p:cNvSpPr>
          <p:nvPr>
            <p:ph type="sldNum" sz="quarter" idx="12"/>
          </p:nvPr>
        </p:nvSpPr>
        <p:spPr/>
        <p:txBody>
          <a:bodyPr/>
          <a:lstStyle/>
          <a:p>
            <a:pPr algn="l"/>
            <a:fld id="{FAEF9944-A4F6-4C59-AEBD-678D6480B8EA}" type="slidenum">
              <a:rPr lang="en-US" smtClean="0"/>
              <a:pPr algn="l"/>
              <a:t>7</a:t>
            </a:fld>
            <a:endParaRPr lang="en-US" dirty="0"/>
          </a:p>
        </p:txBody>
      </p:sp>
    </p:spTree>
    <p:extLst>
      <p:ext uri="{BB962C8B-B14F-4D97-AF65-F5344CB8AC3E}">
        <p14:creationId xmlns:p14="http://schemas.microsoft.com/office/powerpoint/2010/main" val="203276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F295-B7A5-A434-6C59-140183333D3D}"/>
              </a:ext>
            </a:extLst>
          </p:cNvPr>
          <p:cNvSpPr>
            <a:spLocks noGrp="1"/>
          </p:cNvSpPr>
          <p:nvPr>
            <p:ph type="title"/>
          </p:nvPr>
        </p:nvSpPr>
        <p:spPr/>
        <p:txBody>
          <a:bodyPr>
            <a:normAutofit/>
          </a:bodyPr>
          <a:lstStyle/>
          <a:p>
            <a:r>
              <a:rPr lang="en-CA" sz="2600" dirty="0">
                <a:solidFill>
                  <a:schemeClr val="accent5">
                    <a:lumMod val="75000"/>
                  </a:schemeClr>
                </a:solidFill>
              </a:rPr>
              <a:t>Phylogenetic Independent Contrasts (PICs)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33665-5AE6-EBA8-0E96-982A73459EBC}"/>
                  </a:ext>
                </a:extLst>
              </p:cNvPr>
              <p:cNvSpPr>
                <a:spLocks noGrp="1"/>
              </p:cNvSpPr>
              <p:nvPr>
                <p:ph idx="1"/>
              </p:nvPr>
            </p:nvSpPr>
            <p:spPr>
              <a:xfrm>
                <a:off x="1559842" y="2402217"/>
                <a:ext cx="9293902" cy="3661304"/>
              </a:xfrm>
            </p:spPr>
            <p:txBody>
              <a:bodyPr>
                <a:noAutofit/>
              </a:bodyPr>
              <a:lstStyle/>
              <a:p>
                <a:pPr marL="285750" indent="-285750">
                  <a:buFont typeface="Courier New" panose="02070309020205020404" pitchFamily="49" charset="0"/>
                  <a:buChar char="o"/>
                </a:pPr>
                <a:r>
                  <a:rPr lang="en-CA" sz="1600" dirty="0">
                    <a:solidFill>
                      <a:schemeClr val="tx1"/>
                    </a:solidFill>
                  </a:rPr>
                  <a:t>Introduced by Joseph </a:t>
                </a:r>
                <a:r>
                  <a:rPr lang="en-CA" sz="1600" dirty="0" err="1">
                    <a:solidFill>
                      <a:schemeClr val="tx1"/>
                    </a:solidFill>
                  </a:rPr>
                  <a:t>Felsenstein</a:t>
                </a:r>
                <a:r>
                  <a:rPr lang="en-CA" sz="1600" dirty="0">
                    <a:solidFill>
                      <a:schemeClr val="tx1"/>
                    </a:solidFill>
                  </a:rPr>
                  <a:t> (1985). </a:t>
                </a:r>
              </a:p>
              <a:p>
                <a:pPr marL="285750" indent="-285750">
                  <a:buFont typeface="Courier New" panose="02070309020205020404" pitchFamily="49" charset="0"/>
                  <a:buChar char="o"/>
                </a:pPr>
                <a:r>
                  <a:rPr lang="en-CA" sz="1600" dirty="0">
                    <a:solidFill>
                      <a:schemeClr val="tx1"/>
                    </a:solidFill>
                  </a:rPr>
                  <a:t>Transformation of original trait values into independent contrasts between adjacent tips</a:t>
                </a:r>
              </a:p>
              <a:p>
                <a:pPr marL="285750" indent="-285750">
                  <a:buFont typeface="Courier New" panose="02070309020205020404" pitchFamily="49" charset="0"/>
                  <a:buChar char="o"/>
                </a:pPr>
                <a:r>
                  <a:rPr lang="en-CA" sz="1600" dirty="0">
                    <a:solidFill>
                      <a:schemeClr val="tx1"/>
                    </a:solidFill>
                    <a:ea typeface="Calibri" panose="020F0502020204030204" pitchFamily="34" charset="0"/>
                  </a:rPr>
                  <a:t>C</a:t>
                </a:r>
                <a:r>
                  <a:rPr lang="en-CA" sz="1600" dirty="0">
                    <a:solidFill>
                      <a:schemeClr val="tx1"/>
                    </a:solidFill>
                    <a:effectLst/>
                    <a:ea typeface="Calibri" panose="020F0502020204030204" pitchFamily="34" charset="0"/>
                  </a:rPr>
                  <a:t>alculated by subtracting</a:t>
                </a:r>
                <a:r>
                  <a:rPr lang="en-CA" sz="1600" dirty="0">
                    <a:solidFill>
                      <a:schemeClr val="tx1"/>
                    </a:solidFill>
                    <a:effectLst/>
                    <a:ea typeface="Calibri" panose="020F0502020204030204" pitchFamily="34" charset="0"/>
                    <a:cs typeface="Times New Roman" panose="02020603050405020304" pitchFamily="18" charset="0"/>
                  </a:rPr>
                  <a:t> continuous</a:t>
                </a:r>
                <a:r>
                  <a:rPr lang="en-CA" sz="1600" dirty="0">
                    <a:solidFill>
                      <a:schemeClr val="tx1"/>
                    </a:solidFill>
                    <a:effectLst/>
                    <a:ea typeface="Calibri" panose="020F0502020204030204" pitchFamily="34" charset="0"/>
                  </a:rPr>
                  <a:t> trait values between adjacent pairs of nodes or terminal taxa as indicated by the phylogenetic tree</a:t>
                </a:r>
              </a:p>
              <a:p>
                <a:pPr marL="285750" indent="-285750">
                  <a:buFont typeface="Courier New" panose="02070309020205020404" pitchFamily="49" charset="0"/>
                  <a:buChar char="o"/>
                </a:pPr>
                <a:r>
                  <a:rPr lang="en-CA" sz="1600" dirty="0">
                    <a:solidFill>
                      <a:schemeClr val="tx1"/>
                    </a:solidFill>
                    <a:ea typeface="Calibri" panose="020F0502020204030204" pitchFamily="34" charset="0"/>
                  </a:rPr>
                  <a:t>C</a:t>
                </a:r>
                <a:r>
                  <a:rPr lang="en-CA" sz="1600" dirty="0">
                    <a:solidFill>
                      <a:schemeClr val="tx1"/>
                    </a:solidFill>
                    <a:effectLst/>
                    <a:ea typeface="Calibri" panose="020F0502020204030204" pitchFamily="34" charset="0"/>
                  </a:rPr>
                  <a:t>ontrasts are considered statistically independent samples, since no two contrasts share the same tree branches</a:t>
                </a:r>
              </a:p>
              <a:p>
                <a:pPr marL="285750" indent="-285750">
                  <a:buFont typeface="Courier New" panose="02070309020205020404" pitchFamily="49" charset="0"/>
                  <a:buChar char="o"/>
                </a:pPr>
                <a:r>
                  <a:rPr lang="en-CA" sz="1600" dirty="0">
                    <a:solidFill>
                      <a:schemeClr val="tx1"/>
                    </a:solidFill>
                    <a:ea typeface="Times New Roman" panose="02020603050405020304" pitchFamily="18" charset="0"/>
                  </a:rPr>
                  <a:t>S</a:t>
                </a:r>
                <a:r>
                  <a:rPr lang="en-CA" sz="1600" dirty="0">
                    <a:solidFill>
                      <a:schemeClr val="tx1"/>
                    </a:solidFill>
                    <a:effectLst/>
                    <a:ea typeface="Times New Roman" panose="02020603050405020304" pitchFamily="18" charset="0"/>
                  </a:rPr>
                  <a:t>tandard linear regression can then be performed to test for a relationship between trait </a:t>
                </a:r>
                <a14:m>
                  <m:oMath xmlns:m="http://schemas.openxmlformats.org/officeDocument/2006/math">
                    <m:r>
                      <a:rPr lang="en-CA" sz="1600" i="1">
                        <a:solidFill>
                          <a:schemeClr val="tx1"/>
                        </a:solidFill>
                        <a:effectLst/>
                        <a:latin typeface="Cambria Math" panose="02040503050406030204" pitchFamily="18" charset="0"/>
                        <a:ea typeface="Times New Roman" panose="02020603050405020304" pitchFamily="18" charset="0"/>
                      </a:rPr>
                      <m:t>𝑥</m:t>
                    </m:r>
                  </m:oMath>
                </a14:m>
                <a:r>
                  <a:rPr lang="en-CA" sz="1600" dirty="0">
                    <a:solidFill>
                      <a:schemeClr val="tx1"/>
                    </a:solidFill>
                    <a:effectLst/>
                    <a:ea typeface="Times New Roman" panose="02020603050405020304" pitchFamily="18" charset="0"/>
                  </a:rPr>
                  <a:t> and trait </a:t>
                </a:r>
                <a14:m>
                  <m:oMath xmlns:m="http://schemas.openxmlformats.org/officeDocument/2006/math">
                    <m:r>
                      <a:rPr lang="en-CA" sz="1600" i="1">
                        <a:solidFill>
                          <a:schemeClr val="tx1"/>
                        </a:solidFill>
                        <a:effectLst/>
                        <a:latin typeface="Cambria Math" panose="02040503050406030204" pitchFamily="18" charset="0"/>
                        <a:ea typeface="Times New Roman" panose="02020603050405020304" pitchFamily="18" charset="0"/>
                      </a:rPr>
                      <m:t>𝑦</m:t>
                    </m:r>
                  </m:oMath>
                </a14:m>
                <a:endParaRPr lang="en-CA" sz="1600" dirty="0">
                  <a:solidFill>
                    <a:schemeClr val="tx1"/>
                  </a:solidFill>
                </a:endParaRPr>
              </a:p>
            </p:txBody>
          </p:sp>
        </mc:Choice>
        <mc:Fallback xmlns="">
          <p:sp>
            <p:nvSpPr>
              <p:cNvPr id="3" name="Content Placeholder 2">
                <a:extLst>
                  <a:ext uri="{FF2B5EF4-FFF2-40B4-BE49-F238E27FC236}">
                    <a16:creationId xmlns:a16="http://schemas.microsoft.com/office/drawing/2014/main" id="{38333665-5AE6-EBA8-0E96-982A73459EBC}"/>
                  </a:ext>
                </a:extLst>
              </p:cNvPr>
              <p:cNvSpPr>
                <a:spLocks noGrp="1" noRot="1" noChangeAspect="1" noMove="1" noResize="1" noEditPoints="1" noAdjustHandles="1" noChangeArrowheads="1" noChangeShapeType="1" noTextEdit="1"/>
              </p:cNvSpPr>
              <p:nvPr>
                <p:ph idx="1"/>
              </p:nvPr>
            </p:nvSpPr>
            <p:spPr>
              <a:xfrm>
                <a:off x="1559842" y="2402217"/>
                <a:ext cx="9293902" cy="3661304"/>
              </a:xfrm>
              <a:blipFill>
                <a:blip r:embed="rId2"/>
                <a:stretch>
                  <a:fillRect l="-66" r="-984" b="-2329"/>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F105295C-E65D-E95B-4746-D59575421AC6}"/>
              </a:ext>
            </a:extLst>
          </p:cNvPr>
          <p:cNvSpPr>
            <a:spLocks noGrp="1"/>
          </p:cNvSpPr>
          <p:nvPr>
            <p:ph type="sldNum" sz="quarter" idx="12"/>
          </p:nvPr>
        </p:nvSpPr>
        <p:spPr/>
        <p:txBody>
          <a:bodyPr/>
          <a:lstStyle/>
          <a:p>
            <a:pPr algn="l"/>
            <a:fld id="{FAEF9944-A4F6-4C59-AEBD-678D6480B8EA}" type="slidenum">
              <a:rPr lang="en-US" smtClean="0"/>
              <a:pPr algn="l"/>
              <a:t>8</a:t>
            </a:fld>
            <a:endParaRPr lang="en-US" dirty="0"/>
          </a:p>
        </p:txBody>
      </p:sp>
      <p:pic>
        <p:nvPicPr>
          <p:cNvPr id="5" name="Graphic 4" descr="Gecko with solid fill">
            <a:extLst>
              <a:ext uri="{FF2B5EF4-FFF2-40B4-BE49-F238E27FC236}">
                <a16:creationId xmlns:a16="http://schemas.microsoft.com/office/drawing/2014/main" id="{44903844-B24C-33AB-C981-086E8D81E5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0904" y="5025471"/>
            <a:ext cx="914400" cy="914400"/>
          </a:xfrm>
          <a:prstGeom prst="rect">
            <a:avLst/>
          </a:prstGeom>
        </p:spPr>
      </p:pic>
    </p:spTree>
    <p:extLst>
      <p:ext uri="{BB962C8B-B14F-4D97-AF65-F5344CB8AC3E}">
        <p14:creationId xmlns:p14="http://schemas.microsoft.com/office/powerpoint/2010/main" val="348656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C193-12F5-4638-AB60-852C2937DE0C}"/>
              </a:ext>
            </a:extLst>
          </p:cNvPr>
          <p:cNvSpPr>
            <a:spLocks noGrp="1"/>
          </p:cNvSpPr>
          <p:nvPr>
            <p:ph type="title"/>
          </p:nvPr>
        </p:nvSpPr>
        <p:spPr>
          <a:xfrm>
            <a:off x="3913077" y="548268"/>
            <a:ext cx="8770571" cy="1345269"/>
          </a:xfrm>
        </p:spPr>
        <p:txBody>
          <a:bodyPr/>
          <a:lstStyle/>
          <a:p>
            <a:r>
              <a:rPr lang="en-CA" dirty="0">
                <a:solidFill>
                  <a:schemeClr val="accent5">
                    <a:lumMod val="75000"/>
                  </a:schemeClr>
                </a:solidFill>
              </a:rPr>
              <a:t>Brownian</a:t>
            </a:r>
            <a:r>
              <a:rPr lang="en-CA" dirty="0"/>
              <a:t> </a:t>
            </a:r>
            <a:r>
              <a:rPr lang="en-CA" dirty="0">
                <a:solidFill>
                  <a:schemeClr val="accent5">
                    <a:lumMod val="75000"/>
                  </a:schemeClr>
                </a:solidFill>
              </a:rPr>
              <a:t>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96545B-DF4D-3F90-5A9A-1B01C1E5B9AF}"/>
                  </a:ext>
                </a:extLst>
              </p:cNvPr>
              <p:cNvSpPr>
                <a:spLocks noGrp="1"/>
              </p:cNvSpPr>
              <p:nvPr>
                <p:ph idx="1"/>
              </p:nvPr>
            </p:nvSpPr>
            <p:spPr>
              <a:xfrm>
                <a:off x="4841822" y="2327266"/>
                <a:ext cx="7074329" cy="4088514"/>
              </a:xfrm>
            </p:spPr>
            <p:txBody>
              <a:bodyPr>
                <a:normAutofit lnSpcReduction="10000"/>
              </a:bodyPr>
              <a:lstStyle/>
              <a:p>
                <a:pPr marL="285750" indent="-285750">
                  <a:buFont typeface="Courier New" panose="02070309020205020404" pitchFamily="49" charset="0"/>
                  <a:buChar char="o"/>
                </a:pPr>
                <a:r>
                  <a:rPr lang="en-CA" sz="1800" dirty="0">
                    <a:solidFill>
                      <a:schemeClr val="tx1"/>
                    </a:solidFill>
                    <a:effectLst/>
                    <a:ea typeface="Times New Roman" panose="02020603050405020304" pitchFamily="18" charset="0"/>
                  </a:rPr>
                  <a:t>An assumption of standardized PICs is that species evolve following a Brownian motion model </a:t>
                </a:r>
              </a:p>
              <a:p>
                <a:pPr marL="285750" indent="-285750">
                  <a:buFont typeface="Courier New" panose="02070309020205020404" pitchFamily="49" charset="0"/>
                  <a:buChar char="o"/>
                </a:pPr>
                <a:r>
                  <a:rPr lang="en-CA" dirty="0">
                    <a:solidFill>
                      <a:schemeClr val="tx1"/>
                    </a:solidFill>
                    <a:ea typeface="Times New Roman" panose="02020603050405020304" pitchFamily="18" charset="0"/>
                  </a:rPr>
                  <a:t>R</a:t>
                </a:r>
                <a:r>
                  <a:rPr lang="en-CA" sz="1800" dirty="0">
                    <a:solidFill>
                      <a:schemeClr val="tx1"/>
                    </a:solidFill>
                    <a:effectLst/>
                    <a:ea typeface="Times New Roman" panose="02020603050405020304" pitchFamily="18" charset="0"/>
                  </a:rPr>
                  <a:t>andom walk-like process, as the trait values change randomly over any time interval in both direction and distance</a:t>
                </a:r>
              </a:p>
              <a:p>
                <a:pPr marL="285750" indent="-285750">
                  <a:buFont typeface="Courier New" panose="02070309020205020404" pitchFamily="49" charset="0"/>
                  <a:buChar char="o"/>
                </a:pPr>
                <a:r>
                  <a:rPr lang="en-CA" dirty="0">
                    <a:solidFill>
                      <a:schemeClr val="tx1"/>
                    </a:solidFill>
                    <a:ea typeface="Times New Roman" panose="02020603050405020304" pitchFamily="18" charset="0"/>
                  </a:rPr>
                  <a:t>T</a:t>
                </a:r>
                <a:r>
                  <a:rPr lang="en-CA" sz="1800" dirty="0">
                    <a:solidFill>
                      <a:schemeClr val="tx1"/>
                    </a:solidFill>
                    <a:effectLst/>
                    <a:ea typeface="Times New Roman" panose="02020603050405020304" pitchFamily="18" charset="0"/>
                  </a:rPr>
                  <a:t>wo main parameters: population mean trait at some time, </a:t>
                </a:r>
                <a:r>
                  <a:rPr lang="en-CA" sz="1800" i="1" dirty="0">
                    <a:solidFill>
                      <a:schemeClr val="tx1"/>
                    </a:solidFill>
                    <a:effectLst/>
                    <a:ea typeface="Times New Roman" panose="02020603050405020304" pitchFamily="18" charset="0"/>
                  </a:rPr>
                  <a:t>t,</a:t>
                </a:r>
                <a:r>
                  <a:rPr lang="en-CA" sz="1800" dirty="0">
                    <a:solidFill>
                      <a:schemeClr val="tx1"/>
                    </a:solidFill>
                    <a:effectLst/>
                    <a:ea typeface="Times New Roman" panose="02020603050405020304" pitchFamily="18" charset="0"/>
                  </a:rPr>
                  <a:t> denoted as </a:t>
                </a:r>
                <a14:m>
                  <m:oMath xmlns:m="http://schemas.openxmlformats.org/officeDocument/2006/math">
                    <m:acc>
                      <m:accPr>
                        <m:chr m:val="̅"/>
                        <m:ctrlPr>
                          <a:rPr lang="en-CA" sz="1800" i="1">
                            <a:solidFill>
                              <a:schemeClr val="tx1"/>
                            </a:solidFill>
                            <a:effectLst/>
                            <a:latin typeface="Cambria Math" panose="02040503050406030204" pitchFamily="18" charset="0"/>
                            <a:ea typeface="Times New Roman" panose="02020603050405020304" pitchFamily="18" charset="0"/>
                          </a:rPr>
                        </m:ctrlPr>
                      </m:accPr>
                      <m:e>
                        <m:r>
                          <a:rPr lang="en-CA" sz="1800" i="1">
                            <a:solidFill>
                              <a:schemeClr val="tx1"/>
                            </a:solidFill>
                            <a:effectLst/>
                            <a:latin typeface="Cambria Math" panose="02040503050406030204" pitchFamily="18" charset="0"/>
                            <a:ea typeface="Times New Roman" panose="02020603050405020304" pitchFamily="18" charset="0"/>
                          </a:rPr>
                          <m:t>𝑧</m:t>
                        </m:r>
                      </m:e>
                    </m:acc>
                    <m:d>
                      <m:dPr>
                        <m:ctrlPr>
                          <a:rPr lang="en-CA" sz="1800" i="1">
                            <a:solidFill>
                              <a:schemeClr val="tx1"/>
                            </a:solidFill>
                            <a:effectLst/>
                            <a:latin typeface="Cambria Math" panose="02040503050406030204" pitchFamily="18" charset="0"/>
                            <a:ea typeface="Times New Roman" panose="02020603050405020304" pitchFamily="18" charset="0"/>
                          </a:rPr>
                        </m:ctrlPr>
                      </m:dPr>
                      <m:e>
                        <m:r>
                          <a:rPr lang="en-CA" sz="1800" i="1">
                            <a:solidFill>
                              <a:schemeClr val="tx1"/>
                            </a:solidFill>
                            <a:effectLst/>
                            <a:latin typeface="Cambria Math" panose="02040503050406030204" pitchFamily="18" charset="0"/>
                            <a:ea typeface="Times New Roman" panose="02020603050405020304" pitchFamily="18" charset="0"/>
                          </a:rPr>
                          <m:t>𝑡</m:t>
                        </m:r>
                      </m:e>
                    </m:d>
                  </m:oMath>
                </a14:m>
                <a:r>
                  <a:rPr lang="en-CA" sz="1800" dirty="0">
                    <a:solidFill>
                      <a:schemeClr val="tx1"/>
                    </a:solidFill>
                    <a:effectLst/>
                    <a:ea typeface="Times New Roman" panose="02020603050405020304" pitchFamily="18" charset="0"/>
                  </a:rPr>
                  <a:t> and the evolutionary rate parameter, </a:t>
                </a:r>
                <a14:m>
                  <m:oMath xmlns:m="http://schemas.openxmlformats.org/officeDocument/2006/math">
                    <m:sSup>
                      <m:sSupPr>
                        <m:ctrlPr>
                          <a:rPr lang="en-CA" sz="1800" i="1">
                            <a:solidFill>
                              <a:schemeClr val="tx1"/>
                            </a:solidFill>
                            <a:effectLst/>
                            <a:latin typeface="Cambria Math" panose="02040503050406030204" pitchFamily="18" charset="0"/>
                            <a:ea typeface="Times New Roman" panose="02020603050405020304" pitchFamily="18" charset="0"/>
                          </a:rPr>
                        </m:ctrlPr>
                      </m:sSupPr>
                      <m:e>
                        <m:r>
                          <a:rPr lang="en-CA" sz="1800" i="1">
                            <a:solidFill>
                              <a:schemeClr val="tx1"/>
                            </a:solidFill>
                            <a:effectLst/>
                            <a:latin typeface="Cambria Math" panose="02040503050406030204" pitchFamily="18" charset="0"/>
                            <a:ea typeface="Times New Roman" panose="02020603050405020304" pitchFamily="18" charset="0"/>
                          </a:rPr>
                          <m:t>𝜎</m:t>
                        </m:r>
                      </m:e>
                      <m:sup>
                        <m:r>
                          <a:rPr lang="en-CA" sz="1800" i="1">
                            <a:solidFill>
                              <a:schemeClr val="tx1"/>
                            </a:solidFill>
                            <a:effectLst/>
                            <a:latin typeface="Cambria Math" panose="02040503050406030204" pitchFamily="18" charset="0"/>
                            <a:ea typeface="Times New Roman" panose="02020603050405020304" pitchFamily="18" charset="0"/>
                          </a:rPr>
                          <m:t>2</m:t>
                        </m:r>
                      </m:sup>
                    </m:sSup>
                  </m:oMath>
                </a14:m>
                <a:r>
                  <a:rPr lang="en-CA" sz="1800" dirty="0">
                    <a:solidFill>
                      <a:schemeClr val="tx1"/>
                    </a:solidFill>
                    <a:effectLst/>
                    <a:ea typeface="Times New Roman" panose="02020603050405020304" pitchFamily="18" charset="0"/>
                  </a:rPr>
                  <a:t>, which determines how fast a trait randomly walks through time </a:t>
                </a:r>
              </a:p>
            </p:txBody>
          </p:sp>
        </mc:Choice>
        <mc:Fallback xmlns="">
          <p:sp>
            <p:nvSpPr>
              <p:cNvPr id="3" name="Content Placeholder 2">
                <a:extLst>
                  <a:ext uri="{FF2B5EF4-FFF2-40B4-BE49-F238E27FC236}">
                    <a16:creationId xmlns:a16="http://schemas.microsoft.com/office/drawing/2014/main" id="{2896545B-DF4D-3F90-5A9A-1B01C1E5B9AF}"/>
                  </a:ext>
                </a:extLst>
              </p:cNvPr>
              <p:cNvSpPr>
                <a:spLocks noGrp="1" noRot="1" noChangeAspect="1" noMove="1" noResize="1" noEditPoints="1" noAdjustHandles="1" noChangeArrowheads="1" noChangeShapeType="1" noTextEdit="1"/>
              </p:cNvSpPr>
              <p:nvPr>
                <p:ph idx="1"/>
              </p:nvPr>
            </p:nvSpPr>
            <p:spPr>
              <a:xfrm>
                <a:off x="4841822" y="2327266"/>
                <a:ext cx="7074329" cy="4088514"/>
              </a:xfrm>
              <a:blipFill>
                <a:blip r:embed="rId3"/>
                <a:stretch>
                  <a:fillRect l="-345" r="-1464"/>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4E8CACAB-A856-E389-9879-AD58F95AF3DB}"/>
              </a:ext>
            </a:extLst>
          </p:cNvPr>
          <p:cNvSpPr>
            <a:spLocks noGrp="1"/>
          </p:cNvSpPr>
          <p:nvPr>
            <p:ph type="sldNum" sz="quarter" idx="12"/>
          </p:nvPr>
        </p:nvSpPr>
        <p:spPr/>
        <p:txBody>
          <a:bodyPr/>
          <a:lstStyle/>
          <a:p>
            <a:pPr algn="l"/>
            <a:fld id="{FAEF9944-A4F6-4C59-AEBD-678D6480B8EA}" type="slidenum">
              <a:rPr lang="en-US" smtClean="0"/>
              <a:pPr algn="l"/>
              <a:t>9</a:t>
            </a:fld>
            <a:endParaRPr lang="en-US" dirty="0"/>
          </a:p>
        </p:txBody>
      </p:sp>
      <p:pic>
        <p:nvPicPr>
          <p:cNvPr id="6" name="Picture 5">
            <a:extLst>
              <a:ext uri="{FF2B5EF4-FFF2-40B4-BE49-F238E27FC236}">
                <a16:creationId xmlns:a16="http://schemas.microsoft.com/office/drawing/2014/main" id="{F5BA1268-A717-CE72-5A51-6E44574F935A}"/>
              </a:ext>
            </a:extLst>
          </p:cNvPr>
          <p:cNvPicPr>
            <a:picLocks noChangeAspect="1"/>
          </p:cNvPicPr>
          <p:nvPr/>
        </p:nvPicPr>
        <p:blipFill>
          <a:blip r:embed="rId4"/>
          <a:stretch>
            <a:fillRect/>
          </a:stretch>
        </p:blipFill>
        <p:spPr>
          <a:xfrm>
            <a:off x="215886" y="2715115"/>
            <a:ext cx="4515137" cy="1427770"/>
          </a:xfrm>
          <a:prstGeom prst="rect">
            <a:avLst/>
          </a:prstGeom>
        </p:spPr>
      </p:pic>
      <p:sp>
        <p:nvSpPr>
          <p:cNvPr id="7" name="TextBox 6">
            <a:extLst>
              <a:ext uri="{FF2B5EF4-FFF2-40B4-BE49-F238E27FC236}">
                <a16:creationId xmlns:a16="http://schemas.microsoft.com/office/drawing/2014/main" id="{700B6C3F-2884-6D9E-24F2-D8646DC8985D}"/>
              </a:ext>
            </a:extLst>
          </p:cNvPr>
          <p:cNvSpPr txBox="1"/>
          <p:nvPr/>
        </p:nvSpPr>
        <p:spPr>
          <a:xfrm>
            <a:off x="215886" y="4267163"/>
            <a:ext cx="4515137" cy="830997"/>
          </a:xfrm>
          <a:prstGeom prst="rect">
            <a:avLst/>
          </a:prstGeom>
          <a:noFill/>
        </p:spPr>
        <p:txBody>
          <a:bodyPr wrap="square" rtlCol="0">
            <a:spAutoFit/>
          </a:bodyPr>
          <a:lstStyle/>
          <a:p>
            <a:r>
              <a:rPr lang="en-CA" sz="1200" b="1" i="1" dirty="0"/>
              <a:t>Figure 2:</a:t>
            </a:r>
            <a:r>
              <a:rPr lang="en-CA" sz="1200" i="1" dirty="0"/>
              <a:t> Brownian motion on a simple tree. </a:t>
            </a:r>
            <a:r>
              <a:rPr lang="en-US" sz="1200" b="1" i="1" dirty="0">
                <a:effectLst/>
              </a:rPr>
              <a:t>A. </a:t>
            </a:r>
            <a:r>
              <a:rPr lang="en-US" sz="1200" b="0" i="1" dirty="0">
                <a:effectLst/>
              </a:rPr>
              <a:t>Evolution in a single lineage over time period t</a:t>
            </a:r>
            <a:r>
              <a:rPr lang="en-US" sz="1200" b="0" i="1" baseline="-25000" dirty="0">
                <a:effectLst/>
              </a:rPr>
              <a:t>1</a:t>
            </a:r>
            <a:r>
              <a:rPr lang="en-US" sz="1200" b="0" i="1" dirty="0">
                <a:effectLst/>
              </a:rPr>
              <a:t>. </a:t>
            </a:r>
            <a:r>
              <a:rPr lang="en-US" sz="1200" b="1" i="1" dirty="0">
                <a:effectLst/>
              </a:rPr>
              <a:t>B. </a:t>
            </a:r>
            <a:r>
              <a:rPr lang="en-US" sz="1200" b="0" i="1" dirty="0">
                <a:effectLst/>
              </a:rPr>
              <a:t>Evolution on a phylogenetic tree relating species a and b, with branch lengths t</a:t>
            </a:r>
            <a:r>
              <a:rPr lang="en-US" sz="1200" b="0" i="1" baseline="-25000" dirty="0">
                <a:effectLst/>
              </a:rPr>
              <a:t>1</a:t>
            </a:r>
            <a:r>
              <a:rPr lang="en-US" sz="1200" b="0" i="1" dirty="0">
                <a:effectLst/>
              </a:rPr>
              <a:t>, t</a:t>
            </a:r>
            <a:r>
              <a:rPr lang="en-US" sz="1200" b="0" i="1" baseline="-25000" dirty="0">
                <a:effectLst/>
              </a:rPr>
              <a:t>2</a:t>
            </a:r>
            <a:r>
              <a:rPr lang="en-US" sz="1200" b="0" i="1" dirty="0">
                <a:effectLst/>
              </a:rPr>
              <a:t>, and t</a:t>
            </a:r>
            <a:r>
              <a:rPr lang="en-US" sz="1200" b="0" i="1" baseline="-25000" dirty="0">
                <a:effectLst/>
              </a:rPr>
              <a:t>3</a:t>
            </a:r>
            <a:r>
              <a:rPr lang="en-US" sz="1200" b="0" i="1" dirty="0">
                <a:effectLst/>
              </a:rPr>
              <a:t>. Retrieved from Harmon, 2019.</a:t>
            </a:r>
            <a:endParaRPr lang="en-CA" sz="1200" i="1" dirty="0"/>
          </a:p>
        </p:txBody>
      </p:sp>
    </p:spTree>
    <p:extLst>
      <p:ext uri="{BB962C8B-B14F-4D97-AF65-F5344CB8AC3E}">
        <p14:creationId xmlns:p14="http://schemas.microsoft.com/office/powerpoint/2010/main" val="3542229012"/>
      </p:ext>
    </p:extLst>
  </p:cSld>
  <p:clrMapOvr>
    <a:masterClrMapping/>
  </p:clrMapOvr>
</p:sld>
</file>

<file path=ppt/theme/theme1.xml><?xml version="1.0" encoding="utf-8"?>
<a:theme xmlns:a="http://schemas.openxmlformats.org/drawingml/2006/main" name="SketchLinesVTI">
  <a:themeElements>
    <a:clrScheme name="AnalogousFromRegularSeedLeftStep">
      <a:dk1>
        <a:srgbClr val="000000"/>
      </a:dk1>
      <a:lt1>
        <a:srgbClr val="FFFFFF"/>
      </a:lt1>
      <a:dk2>
        <a:srgbClr val="223A3C"/>
      </a:dk2>
      <a:lt2>
        <a:srgbClr val="E8E5E2"/>
      </a:lt2>
      <a:accent1>
        <a:srgbClr val="2A8BE6"/>
      </a:accent1>
      <a:accent2>
        <a:srgbClr val="16B4BF"/>
      </a:accent2>
      <a:accent3>
        <a:srgbClr val="21B782"/>
      </a:accent3>
      <a:accent4>
        <a:srgbClr val="15BB3B"/>
      </a:accent4>
      <a:accent5>
        <a:srgbClr val="3EB822"/>
      </a:accent5>
      <a:accent6>
        <a:srgbClr val="75B414"/>
      </a:accent6>
      <a:hlink>
        <a:srgbClr val="B1743B"/>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7886</TotalTime>
  <Words>4443</Words>
  <Application>Microsoft Office PowerPoint</Application>
  <PresentationFormat>Widescreen</PresentationFormat>
  <Paragraphs>879</Paragraphs>
  <Slides>51</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Meiryo</vt:lpstr>
      <vt:lpstr>Arial</vt:lpstr>
      <vt:lpstr>Arial</vt:lpstr>
      <vt:lpstr>Calibri</vt:lpstr>
      <vt:lpstr>Cambria Math</vt:lpstr>
      <vt:lpstr>Corbel</vt:lpstr>
      <vt:lpstr>Courier New</vt:lpstr>
      <vt:lpstr>Inter</vt:lpstr>
      <vt:lpstr>Open Sans</vt:lpstr>
      <vt:lpstr>Source Sans Pro</vt:lpstr>
      <vt:lpstr>Times New Roman</vt:lpstr>
      <vt:lpstr>Wingdings</vt:lpstr>
      <vt:lpstr>SketchLinesVTI</vt:lpstr>
      <vt:lpstr>Comparison of Phylogenetic Comparative Methods to Investigate Senescence in Ectothermic Tetrapods</vt:lpstr>
      <vt:lpstr>Presentation Outline</vt:lpstr>
      <vt:lpstr>INTRODUCTION</vt:lpstr>
      <vt:lpstr>What are Ectothermic Tetrapods?</vt:lpstr>
      <vt:lpstr>Senescence in Ectothermic Tetrapods</vt:lpstr>
      <vt:lpstr>Phylogenetic Comparative Methods (PCMs)</vt:lpstr>
      <vt:lpstr>Project Objectives</vt:lpstr>
      <vt:lpstr>Phylogenetic Independent Contrasts (PICs)</vt:lpstr>
      <vt:lpstr>Brownian Motion</vt:lpstr>
      <vt:lpstr>PIC’s Algorithm</vt:lpstr>
      <vt:lpstr>PIC’s Algorithm continued</vt:lpstr>
      <vt:lpstr>PIC’s Algorithm continued</vt:lpstr>
      <vt:lpstr>Phylogenetic Independent Contrasts (PICs)</vt:lpstr>
      <vt:lpstr>Phylogenetic Generalized Least Squares (PGLS)</vt:lpstr>
      <vt:lpstr>Phylogenetic Generalized Least Squares (PGLS)</vt:lpstr>
      <vt:lpstr>Phylogenetic Signal (λ)</vt:lpstr>
      <vt:lpstr>METHODS</vt:lpstr>
      <vt:lpstr>Ectothermic Tetrapod Phylogenetic Tree</vt:lpstr>
      <vt:lpstr>Dataset</vt:lpstr>
      <vt:lpstr>Research Design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Correcting vs Not Correcting for Phylogeny: OLS vs PGLS</vt:lpstr>
      <vt:lpstr>Correcting for Phylogeny: PGLS vs PICs</vt:lpstr>
      <vt:lpstr>Main Findings and Limitations</vt:lpstr>
      <vt:lpstr>Further Research</vt:lpstr>
      <vt:lpstr>Bibliography</vt:lpstr>
      <vt:lpstr>PowerPoint Presentation</vt:lpstr>
      <vt:lpstr>QUESTIONS?</vt:lpstr>
      <vt:lpstr>Gompertz Model</vt:lpstr>
      <vt:lpstr>PowerPoint Presentation</vt:lpstr>
      <vt:lpstr>PIC’s Algorithm continued</vt:lpstr>
      <vt:lpstr>Why is Regression through the origin necessary for PICs?</vt:lpstr>
      <vt:lpstr>PowerPoint Presentation</vt:lpstr>
      <vt:lpstr>Model Standardized Residuals</vt:lpstr>
      <vt:lpstr>Model Standardized Residuals</vt:lpstr>
      <vt:lpstr>R Functions and Packages</vt:lpstr>
      <vt:lpstr>Leverage and Influence</vt:lpstr>
      <vt:lpstr>Leverage and Influence</vt:lpstr>
      <vt:lpstr>Leverage and Influence</vt:lpstr>
      <vt:lpstr>Leverage and Influence</vt:lpstr>
      <vt:lpstr>Leverage and Influence</vt:lpstr>
      <vt:lpstr>Leverage and Influence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Okner</dc:creator>
  <cp:lastModifiedBy>Rachel</cp:lastModifiedBy>
  <cp:revision>61</cp:revision>
  <dcterms:created xsi:type="dcterms:W3CDTF">2022-11-13T03:51:21Z</dcterms:created>
  <dcterms:modified xsi:type="dcterms:W3CDTF">2023-08-09T18:16:38Z</dcterms:modified>
</cp:coreProperties>
</file>